
<file path=[Content_Types].xml><?xml version="1.0" encoding="utf-8"?>
<Types xmlns="http://schemas.openxmlformats.org/package/2006/content-types">
  <Default Extension="gif" ContentType="image/gif"/>
  <Default Extension="jpeg" ContentType="image/jpeg"/>
  <Default Extension="jpg" ContentType="image/unknown"/>
  <Default Extension="png" ContentType="image/png"/>
  <Default Extension="rels" ContentType="application/vnd.openxmlformats-package.relationships+xml"/>
  <Default Extension="svg" ContentType="image/svg+xml"/>
  <Default Extension="wav" ContentType="audio/x-wav"/>
  <Default Extension="weba" ContentType="audi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jpeg"/>
  <Override PartName="/ppt/media/image9.jpg" ContentType="image/jpeg"/>
  <Override PartName="/ppt/media/image11.jpg" ContentType="image/jpeg"/>
  <Override PartName="/ppt/media/image14.jpg" ContentType="image/jpeg"/>
  <Override PartName="/ppt/media/image16.jpg" ContentType="image/jpeg"/>
  <Override PartName="/ppt/media/image18.jpg" ContentType="image/jpeg"/>
  <Override PartName="/ppt/media/image19.jpg" ContentType="image/jpeg"/>
  <Override PartName="/ppt/media/image20.JPG" ContentType="image/jpeg"/>
  <Override PartName="/ppt/media/image21.jpg" ContentType="image/jpeg"/>
  <Override PartName="/ppt/media/image24.jpg" ContentType="image/jpeg"/>
  <Override PartName="/ppt/media/image25.jpg" ContentType="image/jpeg"/>
  <Override PartName="/ppt/media/image26.jpg" ContentType="image/jpeg"/>
  <Override PartName="/ppt/media/image29.jpg" ContentType="image/jpeg"/>
  <Override PartName="/ppt/media/image32.jpg" ContentType="image/jpeg"/>
  <Override PartName="/ppt/media/image33.jpg" ContentType="image/jpeg"/>
  <Override PartName="/ppt/media/image35.jpg" ContentType="image/jpeg"/>
  <Override PartName="/ppt/media/image36.jpg" ContentType="image/jpeg"/>
  <Override PartName="/ppt/media/image38.jpg" ContentType="image/jpeg"/>
  <Override PartName="/ppt/media/image39.jpg" ContentType="image/jpeg"/>
  <Override PartName="/ppt/media/image42.jpg" ContentType="image/jpeg"/>
  <Override PartName="/ppt/media/image46.jpg" ContentType="image/jpeg"/>
  <Override PartName="/ppt/media/image47.jpg" ContentType="image/jpeg"/>
  <Override PartName="/ppt/media/image48.jpg" ContentType="image/jpeg"/>
  <Override PartName="/ppt/media/image54.jpg" ContentType="image/jpeg"/>
  <Override PartName="/ppt/media/image56.jpg" ContentType="image/jpeg"/>
  <Override PartName="/ppt/media/image57.jpg" ContentType="image/jpeg"/>
  <Override PartName="/ppt/media/image58.jpg" ContentType="image/jpeg"/>
  <Override PartName="/ppt/media/image68.jpg" ContentType="image/jpeg"/>
  <Override PartName="/ppt/media/image69.jpg" ContentType="image/jpeg"/>
  <Override PartName="/ppt/media/image70.jpg" ContentType="image/jpeg"/>
  <Override PartName="/ppt/media/image77.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11" r:id="rId6"/>
    <p:sldId id="297" r:id="rId7"/>
    <p:sldId id="299" r:id="rId8"/>
    <p:sldId id="300" r:id="rId9"/>
    <p:sldId id="314" r:id="rId10"/>
    <p:sldId id="315" r:id="rId11"/>
    <p:sldId id="301" r:id="rId12"/>
    <p:sldId id="302" r:id="rId13"/>
    <p:sldId id="305" r:id="rId14"/>
    <p:sldId id="308"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ba ANTREC" initials="AA" lastIdx="2" clrIdx="0">
    <p:extLst>
      <p:ext uri="{19B8F6BF-5375-455C-9EA6-DF929625EA0E}">
        <p15:presenceInfo xmlns:p15="http://schemas.microsoft.com/office/powerpoint/2012/main" userId="1040075e81d4ef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03/04/2025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03/04/2025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eba"/><Relationship Id="rId1" Type="http://schemas.microsoft.com/office/2007/relationships/media" Target="../media/media1.web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hyperlink" Target="https://www.revista-viatalatara.ro/2020/03/11/localizare-digitala-in-albac/" TargetMode="External"/><Relationship Id="rId13"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hyperlink" Target="https://www.romania.travel/en/article/eden-the-eden-project-20160131" TargetMode="External"/><Relationship Id="rId12" Type="http://schemas.openxmlformats.org/officeDocument/2006/relationships/image" Target="../media/image62.jpeg"/><Relationship Id="rId2" Type="http://schemas.openxmlformats.org/officeDocument/2006/relationships/hyperlink" Target="https://antrecalba.ro/tara-motilor/" TargetMode="External"/><Relationship Id="rId1" Type="http://schemas.openxmlformats.org/officeDocument/2006/relationships/slideLayout" Target="../slideLayouts/slideLayout2.xml"/><Relationship Id="rId6" Type="http://schemas.openxmlformats.org/officeDocument/2006/relationships/hyperlink" Target="https://single-market-economy.ec.europa.eu/sectors/tourism/awards-and-outreach-activities/eden/previous-editions/eden-themes_en" TargetMode="External"/><Relationship Id="rId11" Type="http://schemas.openxmlformats.org/officeDocument/2006/relationships/hyperlink" Target="https://www.transylvania-lands.ro/en-avram-iancu/" TargetMode="External"/><Relationship Id="rId5" Type="http://schemas.openxmlformats.org/officeDocument/2006/relationships/image" Target="../media/image59.jpe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hyperlink" Target="https://single-market-economy.ec.europa.eu/sectors/tourism/awards-and-outreach-activities/eden/current-destinations_en" TargetMode="External"/><Relationship Id="rId9" Type="http://schemas.openxmlformats.org/officeDocument/2006/relationships/image" Target="../media/image60.png"/><Relationship Id="rId14" Type="http://schemas.openxmlformats.org/officeDocument/2006/relationships/hyperlink" Target="https://edition.cnn.com/travel/article/europe-best-places-to-visit/index.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3.png"/><Relationship Id="rId3" Type="http://schemas.openxmlformats.org/officeDocument/2006/relationships/image" Target="../media/image66.jpg"/><Relationship Id="rId7" Type="http://schemas.openxmlformats.org/officeDocument/2006/relationships/image" Target="../media/image69.jpg"/><Relationship Id="rId12" Type="http://schemas.openxmlformats.org/officeDocument/2006/relationships/image" Target="../media/image72.jpeg"/><Relationship Id="rId2" Type="http://schemas.openxmlformats.org/officeDocument/2006/relationships/image" Target="../media/image65.jpeg"/><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hyperlink" Target="https://doctor-de-familie.ro/medic-de-familie-alba/5692-dr-cristea-ionel-medic-de-familie-albac" TargetMode="External"/><Relationship Id="rId5" Type="http://schemas.openxmlformats.org/officeDocument/2006/relationships/image" Target="../media/image67.jpg"/><Relationship Id="rId15" Type="http://schemas.openxmlformats.org/officeDocument/2006/relationships/image" Target="../media/image75.png"/><Relationship Id="rId10" Type="http://schemas.openxmlformats.org/officeDocument/2006/relationships/image" Target="../media/image71.jpg"/><Relationship Id="rId4" Type="http://schemas.openxmlformats.org/officeDocument/2006/relationships/hyperlink" Target="https://salvamontalba.ro/" TargetMode="External"/><Relationship Id="rId9" Type="http://schemas.openxmlformats.org/officeDocument/2006/relationships/hyperlink" Target="https://medicisifarmacii.ro/farmacii/alba/albac/sc-magdafarm-srl-punc-lucru-albac" TargetMode="External"/><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Albac"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hyperlink" Target="https://antrecalba.ro/tntralbac/" TargetMode="External"/><Relationship Id="rId7" Type="http://schemas.openxmlformats.org/officeDocument/2006/relationships/image" Target="../media/image22.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hyperlink" Target="https://whc.unesco.org/en/list/1552" TargetMode="External"/><Relationship Id="rId18" Type="http://schemas.openxmlformats.org/officeDocument/2006/relationships/image" Target="../media/image32.jpg"/><Relationship Id="rId3" Type="http://schemas.openxmlformats.org/officeDocument/2006/relationships/image" Target="../media/image23.jpeg"/><Relationship Id="rId7" Type="http://schemas.openxmlformats.org/officeDocument/2006/relationships/image" Target="../media/image25.jpg"/><Relationship Id="rId12" Type="http://schemas.openxmlformats.org/officeDocument/2006/relationships/image" Target="../media/image28.jpeg"/><Relationship Id="rId17" Type="http://schemas.openxmlformats.org/officeDocument/2006/relationships/hyperlink" Target="https://www.europeana.eu/en/item/08630/1037479000000493094" TargetMode="External"/><Relationship Id="rId2" Type="http://schemas.openxmlformats.org/officeDocument/2006/relationships/hyperlink" Target="https://www.romaniapozitiva.ro/romania-internationala/povestea-straveche-a-unui-tulnic-cu-motzart/" TargetMode="External"/><Relationship Id="rId16"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hyperlink" Target="https://antrecalba.wordpress.com/2014/03/23/lespezi-de-piatra/comment-page-1/" TargetMode="External"/><Relationship Id="rId11" Type="http://schemas.openxmlformats.org/officeDocument/2006/relationships/hyperlink" Target="https://www.youtube.com/watch?v=ui3i10qHatc" TargetMode="External"/><Relationship Id="rId5" Type="http://schemas.openxmlformats.org/officeDocument/2006/relationships/image" Target="../media/image24.jpg"/><Relationship Id="rId15" Type="http://schemas.openxmlformats.org/officeDocument/2006/relationships/image" Target="../media/image30.png"/><Relationship Id="rId10" Type="http://schemas.openxmlformats.org/officeDocument/2006/relationships/image" Target="../media/image27.jpeg"/><Relationship Id="rId19" Type="http://schemas.openxmlformats.org/officeDocument/2006/relationships/hyperlink" Target="https://patrimoniu.ro/ro/articles?category_id=ajq95s2dt_f-cq" TargetMode="External"/><Relationship Id="rId4" Type="http://schemas.openxmlformats.org/officeDocument/2006/relationships/hyperlink" Target="https://ziarullumina.ro/regionale/transilvania/potentialul-turistic-al-zonelor-rurale-din-tara-prezentat-la-albac-alba-125915.html" TargetMode="External"/><Relationship Id="rId9" Type="http://schemas.openxmlformats.org/officeDocument/2006/relationships/hyperlink" Target="https://www.welcometoromania.ro/DN75/DN75_Albac_Muzeul_r.htm" TargetMode="External"/><Relationship Id="rId14" Type="http://schemas.openxmlformats.org/officeDocument/2006/relationships/image" Target="../media/image29.jpg"/></Relationships>
</file>

<file path=ppt/slides/_rels/slide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3.jpg"/><Relationship Id="rId7" Type="http://schemas.openxmlformats.org/officeDocument/2006/relationships/hyperlink" Target="https://muntii-nostri.ro/ro/routeinfo/sat-albac-sat-rosesti-sat-albac" TargetMode="External"/><Relationship Id="rId2" Type="http://schemas.openxmlformats.org/officeDocument/2006/relationships/hyperlink" Target="https://www.google.com/maps/d/edit?mid=1j4Ac8WnnR03HhDbJM8Gq6h6OTLE8K90&amp;usp=sharing" TargetMode="Externa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s://www.google.com/maps/place/Huda+de+Lapte/@46.4682604,22.9242804,492m/data=!3m2!1e3!4b1!4m6!3m5!1s0x4748d766309050a9:0x224c5b0e54f4f8d5!8m2!3d46.4682567!4d22.9268553!16s%2Fg%2F11l4n8xbz9?entry=ttu&amp;g_ep=EgoyMDI1MDMxOS4yIKXMDSoASAFQAw%3D%3D" TargetMode="External"/><Relationship Id="rId4" Type="http://schemas.openxmlformats.org/officeDocument/2006/relationships/image" Target="../media/image34.jpe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tinyurl.com/yopwlq5s" TargetMode="External"/><Relationship Id="rId7" Type="http://schemas.openxmlformats.org/officeDocument/2006/relationships/hyperlink" Target="https://www.youtube.com/watch?v=wetq9hKf2uY" TargetMode="External"/><Relationship Id="rId12" Type="http://schemas.openxmlformats.org/officeDocument/2006/relationships/image" Target="../media/image43.jpeg"/><Relationship Id="rId2" Type="http://schemas.openxmlformats.org/officeDocument/2006/relationships/hyperlink" Target="https://apuseni.info/drumul-anotimpurilor-din-ardeal-la-concurenta-cu-transalpina-transursoaia-are-un-peisaj-de-vis-printre-brazi-si-nori/" TargetMode="Externa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2.jpg"/><Relationship Id="rId5" Type="http://schemas.openxmlformats.org/officeDocument/2006/relationships/hyperlink" Target="https://web.bikemap.net/r/12586038" TargetMode="External"/><Relationship Id="rId10" Type="http://schemas.openxmlformats.org/officeDocument/2006/relationships/hyperlink" Target="https://povestidecalatorie.ro/targul-national-de-turism-rural-de-la-albac-zece-ani-de-traditie/" TargetMode="External"/><Relationship Id="rId4" Type="http://schemas.openxmlformats.org/officeDocument/2006/relationships/image" Target="../media/image38.jp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image" Target="../media/image47.jpg"/><Relationship Id="rId10" Type="http://schemas.openxmlformats.org/officeDocument/2006/relationships/image" Target="../media/image52.jpeg"/><Relationship Id="rId4" Type="http://schemas.openxmlformats.org/officeDocument/2006/relationships/image" Target="../media/image46.jpg"/><Relationship Id="rId9"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1969003-B781-4A45-ACCB-A62EC9AB80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6857999"/>
          </a:xfrm>
          <a:prstGeom prst="rect">
            <a:avLst/>
          </a:prstGeom>
          <a:noFill/>
        </p:spPr>
      </p:pic>
      <p:sp>
        <p:nvSpPr>
          <p:cNvPr id="20" name="Rectangle 19">
            <a:extLst>
              <a:ext uri="{FF2B5EF4-FFF2-40B4-BE49-F238E27FC236}">
                <a16:creationId xmlns:a16="http://schemas.microsoft.com/office/drawing/2014/main" id="{3C608E83-CF64-4E2D-9EE9-5EABB123CC54}"/>
              </a:ext>
            </a:extLst>
          </p:cNvPr>
          <p:cNvSpPr/>
          <p:nvPr/>
        </p:nvSpPr>
        <p:spPr>
          <a:xfrm>
            <a:off x="2311400" y="2386738"/>
            <a:ext cx="6119678" cy="3010761"/>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921240" y="1624984"/>
            <a:ext cx="9144000" cy="2900518"/>
          </a:xfrm>
        </p:spPr>
        <p:txBody>
          <a:bodyPr>
            <a:normAutofit/>
          </a:bodyPr>
          <a:lstStyle/>
          <a:p>
            <a:r>
              <a:rPr lang="ro-RO" b="1" dirty="0">
                <a:solidFill>
                  <a:srgbClr val="FFC000"/>
                </a:solidFill>
                <a:effectLst>
                  <a:outerShdw blurRad="38100" dist="38100" dir="2700000" algn="tl">
                    <a:srgbClr val="000000">
                      <a:alpha val="43137"/>
                    </a:srgbClr>
                  </a:outerShdw>
                </a:effectLst>
                <a:latin typeface="Gill Sans Nova" panose="020B0602020104020203" pitchFamily="34" charset="0"/>
              </a:rPr>
              <a:t>Albac Village,</a:t>
            </a:r>
            <a:br>
              <a:rPr lang="ro-RO" b="1" dirty="0">
                <a:solidFill>
                  <a:srgbClr val="FFC000"/>
                </a:solidFill>
                <a:effectLst>
                  <a:outerShdw blurRad="38100" dist="38100" dir="2700000" algn="tl">
                    <a:srgbClr val="000000">
                      <a:alpha val="43137"/>
                    </a:srgbClr>
                  </a:outerShdw>
                </a:effectLst>
                <a:latin typeface="Gill Sans Nova" panose="020B0602020104020203" pitchFamily="34" charset="0"/>
              </a:rPr>
            </a:br>
            <a:r>
              <a:rPr lang="ro-RO" b="1" dirty="0">
                <a:solidFill>
                  <a:srgbClr val="FFC000"/>
                </a:solidFill>
                <a:effectLst>
                  <a:outerShdw blurRad="38100" dist="38100" dir="2700000" algn="tl">
                    <a:srgbClr val="000000">
                      <a:alpha val="43137"/>
                    </a:srgbClr>
                  </a:outerShdw>
                </a:effectLst>
                <a:latin typeface="Gill Sans Nova" panose="020B0602020104020203" pitchFamily="34" charset="0"/>
              </a:rPr>
              <a:t> Romania</a:t>
            </a:r>
            <a:endParaRPr lang="en-GB" b="1" dirty="0">
              <a:solidFill>
                <a:srgbClr val="FFC000"/>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2311400" y="4860398"/>
            <a:ext cx="6119678"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2025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3153" y="5108076"/>
            <a:ext cx="3073420" cy="2174523"/>
          </a:xfrm>
          <a:prstGeom prst="rect">
            <a:avLst/>
          </a:prstGeom>
        </p:spPr>
      </p:pic>
      <p:pic>
        <p:nvPicPr>
          <p:cNvPr id="4" name="videoplayback">
            <a:hlinkClick r:id="" action="ppaction://media"/>
            <a:extLst>
              <a:ext uri="{FF2B5EF4-FFF2-40B4-BE49-F238E27FC236}">
                <a16:creationId xmlns:a16="http://schemas.microsoft.com/office/drawing/2014/main" id="{E5E65DE3-7AD1-10CD-77B9-65C470775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6369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3000"/>
                                        <p:tgtEl>
                                          <p:spTgt spid="3">
                                            <p:txEl>
                                              <p:pRg st="0" end="0"/>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par>
                                <p:cTn id="13" presetID="10" presetClass="entr" presetSubtype="0" fill="hold" grpId="0" nodeType="withEffect">
                                  <p:stCondLst>
                                    <p:cond delay="50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41" presetClass="entr" presetSubtype="0" fill="hold" grpId="1" nodeType="with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2"/>
                                        </p:tgtEl>
                                        <p:attrNameLst>
                                          <p:attrName>ppt_y</p:attrName>
                                        </p:attrNameLst>
                                      </p:cBhvr>
                                      <p:tavLst>
                                        <p:tav tm="0">
                                          <p:val>
                                            <p:strVal val="#ppt_y"/>
                                          </p:val>
                                        </p:tav>
                                        <p:tav tm="100000">
                                          <p:val>
                                            <p:strVal val="#ppt_y"/>
                                          </p:val>
                                        </p:tav>
                                      </p:tavLst>
                                    </p:anim>
                                    <p:anim calcmode="lin" valueType="num">
                                      <p:cBhvr>
                                        <p:cTn id="23"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28138"/>
            <a:ext cx="11247784" cy="792071"/>
          </a:xfrm>
        </p:spPr>
        <p:txBody>
          <a:bodyPr>
            <a:normAutofit/>
          </a:bodyPr>
          <a:lstStyle/>
          <a:p>
            <a:pPr algn="ctr"/>
            <a:r>
              <a:rPr lang="en-GB" sz="3600" b="1" dirty="0">
                <a:solidFill>
                  <a:srgbClr val="00B050"/>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sz="3600" dirty="0">
              <a:solidFill>
                <a:srgbClr val="00B050"/>
              </a:solidFill>
            </a:endParaRPr>
          </a:p>
        </p:txBody>
      </p:sp>
      <p:sp>
        <p:nvSpPr>
          <p:cNvPr id="3" name="CasetăText 2">
            <a:extLst>
              <a:ext uri="{FF2B5EF4-FFF2-40B4-BE49-F238E27FC236}">
                <a16:creationId xmlns:a16="http://schemas.microsoft.com/office/drawing/2014/main" id="{A9B892C2-0F6E-BD9C-FB14-CC5DDC5D1921}"/>
              </a:ext>
            </a:extLst>
          </p:cNvPr>
          <p:cNvSpPr txBox="1"/>
          <p:nvPr/>
        </p:nvSpPr>
        <p:spPr>
          <a:xfrm>
            <a:off x="307115" y="5234552"/>
            <a:ext cx="6028718" cy="1661993"/>
          </a:xfrm>
          <a:prstGeom prst="rect">
            <a:avLst/>
          </a:prstGeom>
          <a:noFill/>
        </p:spPr>
        <p:txBody>
          <a:bodyPr wrap="square" rtlCol="0">
            <a:spAutoFit/>
          </a:bodyPr>
          <a:lstStyle/>
          <a:p>
            <a:pPr algn="just"/>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inhabitants of Albac are the first in Apuseni Mountains</a:t>
            </a: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standardize tourist programs in 2023, by developing Cultural Tourist Routes, according to European norms.</a:t>
            </a: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These routes can be used by tour operators and tourists by downloading the information from the web, or even using NFC cards.</a:t>
            </a:r>
            <a:endPar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Imagine 4">
            <a:hlinkClick r:id="rId2"/>
            <a:extLst>
              <a:ext uri="{FF2B5EF4-FFF2-40B4-BE49-F238E27FC236}">
                <a16:creationId xmlns:a16="http://schemas.microsoft.com/office/drawing/2014/main" id="{B2395A46-29DA-51A1-31F6-BBCF9BC1E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354" y="5262721"/>
            <a:ext cx="1992877" cy="1307710"/>
          </a:xfrm>
          <a:prstGeom prst="rect">
            <a:avLst/>
          </a:prstGeom>
        </p:spPr>
      </p:pic>
      <p:pic>
        <p:nvPicPr>
          <p:cNvPr id="4" name="Imagine 3">
            <a:hlinkClick r:id="rId4"/>
            <a:extLst>
              <a:ext uri="{FF2B5EF4-FFF2-40B4-BE49-F238E27FC236}">
                <a16:creationId xmlns:a16="http://schemas.microsoft.com/office/drawing/2014/main" id="{F9CA8765-6665-AA12-4A0F-8669EE747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700" y="607573"/>
            <a:ext cx="1487133" cy="1489053"/>
          </a:xfrm>
          <a:prstGeom prst="rect">
            <a:avLst/>
          </a:prstGeom>
        </p:spPr>
      </p:pic>
      <p:sp>
        <p:nvSpPr>
          <p:cNvPr id="7" name="CasetăText 6">
            <a:extLst>
              <a:ext uri="{FF2B5EF4-FFF2-40B4-BE49-F238E27FC236}">
                <a16:creationId xmlns:a16="http://schemas.microsoft.com/office/drawing/2014/main" id="{9EF63973-399D-4E24-6BCC-6D620BC3CE1D}"/>
              </a:ext>
            </a:extLst>
          </p:cNvPr>
          <p:cNvSpPr txBox="1"/>
          <p:nvPr/>
        </p:nvSpPr>
        <p:spPr>
          <a:xfrm>
            <a:off x="0" y="881475"/>
            <a:ext cx="4848700" cy="877163"/>
          </a:xfrm>
          <a:prstGeom prst="rect">
            <a:avLst/>
          </a:prstGeom>
          <a:noFill/>
        </p:spPr>
        <p:txBody>
          <a:bodyPr wrap="none" rtlCol="0">
            <a:spAutoFit/>
          </a:bodyPr>
          <a:lstStyle/>
          <a:p>
            <a:pPr algn="ctr"/>
            <a:r>
              <a:rPr lang="en-US" sz="1700" b="0" i="0" dirty="0">
                <a:solidFill>
                  <a:srgbClr val="26324B"/>
                </a:solidFill>
                <a:effectLst/>
                <a:latin typeface="Arial" panose="020B0604020202020204" pitchFamily="34" charset="0"/>
                <a:cs typeface="Arial" panose="020B0604020202020204" pitchFamily="34" charset="0"/>
              </a:rPr>
              <a:t>The theme for the 9th </a:t>
            </a:r>
            <a:r>
              <a:rPr lang="en-US" sz="1700" b="1" i="0" dirty="0">
                <a:solidFill>
                  <a:srgbClr val="26324B"/>
                </a:solidFill>
                <a:effectLst/>
                <a:latin typeface="Arial" panose="020B0604020202020204" pitchFamily="34" charset="0"/>
                <a:cs typeface="Arial" panose="020B0604020202020204" pitchFamily="34" charset="0"/>
                <a:hlinkClick r:id="rId6"/>
              </a:rPr>
              <a:t>EDEN</a:t>
            </a:r>
            <a:r>
              <a:rPr lang="en-US" sz="1700" b="0" i="0" dirty="0">
                <a:solidFill>
                  <a:srgbClr val="26324B"/>
                </a:solidFill>
                <a:effectLst/>
                <a:latin typeface="Arial" panose="020B0604020202020204" pitchFamily="34" charset="0"/>
                <a:cs typeface="Arial" panose="020B0604020202020204" pitchFamily="34" charset="0"/>
              </a:rPr>
              <a:t> edition is</a:t>
            </a:r>
            <a:endParaRPr lang="ro-RO" sz="1700" b="0" i="0" dirty="0">
              <a:solidFill>
                <a:srgbClr val="26324B"/>
              </a:solidFill>
              <a:effectLst/>
              <a:latin typeface="Arial" panose="020B0604020202020204" pitchFamily="34" charset="0"/>
              <a:cs typeface="Arial" panose="020B0604020202020204" pitchFamily="34" charset="0"/>
            </a:endParaRPr>
          </a:p>
          <a:p>
            <a:pPr algn="ctr"/>
            <a:r>
              <a:rPr lang="en-US" sz="1700" b="0" i="0" dirty="0">
                <a:solidFill>
                  <a:srgbClr val="26324B"/>
                </a:solidFill>
                <a:effectLst/>
                <a:latin typeface="Arial" panose="020B0604020202020204" pitchFamily="34" charset="0"/>
                <a:cs typeface="Arial" panose="020B0604020202020204" pitchFamily="34" charset="0"/>
              </a:rPr>
              <a:t> </a:t>
            </a:r>
            <a:r>
              <a:rPr lang="en-US" sz="1700" b="1" i="0" dirty="0">
                <a:solidFill>
                  <a:srgbClr val="26324B"/>
                </a:solidFill>
                <a:effectLst/>
                <a:latin typeface="Arial" panose="020B0604020202020204" pitchFamily="34" charset="0"/>
                <a:cs typeface="Arial" panose="020B0604020202020204" pitchFamily="34" charset="0"/>
              </a:rPr>
              <a:t>Health and well-being tourism</a:t>
            </a:r>
            <a:r>
              <a:rPr lang="en-US" sz="1700" b="0" i="0" dirty="0">
                <a:solidFill>
                  <a:srgbClr val="26324B"/>
                </a:solidFill>
                <a:effectLst/>
                <a:latin typeface="Arial" panose="020B0604020202020204" pitchFamily="34" charset="0"/>
                <a:cs typeface="Arial" panose="020B0604020202020204" pitchFamily="34" charset="0"/>
              </a:rPr>
              <a:t>.</a:t>
            </a:r>
            <a:endParaRPr lang="ro-RO" sz="1700" b="0" i="0" dirty="0">
              <a:solidFill>
                <a:srgbClr val="26324B"/>
              </a:solidFill>
              <a:effectLst/>
              <a:latin typeface="Arial" panose="020B0604020202020204" pitchFamily="34" charset="0"/>
              <a:cs typeface="Arial" panose="020B0604020202020204" pitchFamily="34" charset="0"/>
            </a:endParaRPr>
          </a:p>
          <a:p>
            <a:pPr algn="ctr"/>
            <a:r>
              <a:rPr lang="ro-RO" sz="1700" dirty="0">
                <a:solidFill>
                  <a:srgbClr val="FF0000"/>
                </a:solidFill>
                <a:latin typeface="Arial" panose="020B0604020202020204" pitchFamily="34" charset="0"/>
                <a:cs typeface="Arial" panose="020B0604020202020204" pitchFamily="34" charset="0"/>
              </a:rPr>
              <a:t>   </a:t>
            </a:r>
            <a:r>
              <a:rPr lang="ro-RO" sz="1700" b="1" dirty="0">
                <a:solidFill>
                  <a:srgbClr val="FF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Albac Village 2019</a:t>
            </a:r>
            <a:r>
              <a:rPr lang="ro-RO" sz="1700" dirty="0">
                <a:solidFill>
                  <a:srgbClr val="FF0000"/>
                </a:solidFill>
                <a:latin typeface="Arial" panose="020B0604020202020204" pitchFamily="34" charset="0"/>
                <a:cs typeface="Arial" panose="020B0604020202020204" pitchFamily="34" charset="0"/>
              </a:rPr>
              <a:t>, </a:t>
            </a:r>
            <a:r>
              <a:rPr lang="ro-RO" sz="1700" dirty="0" err="1">
                <a:solidFill>
                  <a:srgbClr val="FF0000"/>
                </a:solidFill>
                <a:latin typeface="Arial" panose="020B0604020202020204" pitchFamily="34" charset="0"/>
                <a:cs typeface="Arial" panose="020B0604020202020204" pitchFamily="34" charset="0"/>
              </a:rPr>
              <a:t>second</a:t>
            </a:r>
            <a:r>
              <a:rPr lang="ro-RO" sz="1700" dirty="0">
                <a:solidFill>
                  <a:srgbClr val="FF0000"/>
                </a:solidFill>
                <a:latin typeface="Arial" panose="020B0604020202020204" pitchFamily="34" charset="0"/>
                <a:cs typeface="Arial" panose="020B0604020202020204" pitchFamily="34" charset="0"/>
              </a:rPr>
              <a:t> place in Romania</a:t>
            </a:r>
          </a:p>
        </p:txBody>
      </p:sp>
      <p:pic>
        <p:nvPicPr>
          <p:cNvPr id="8" name="Imagine 7">
            <a:hlinkClick r:id="rId8"/>
            <a:extLst>
              <a:ext uri="{FF2B5EF4-FFF2-40B4-BE49-F238E27FC236}">
                <a16:creationId xmlns:a16="http://schemas.microsoft.com/office/drawing/2014/main" id="{63D2D440-9CDB-CF5F-FFDB-63EA80134788}"/>
              </a:ext>
            </a:extLst>
          </p:cNvPr>
          <p:cNvPicPr>
            <a:picLocks noChangeAspect="1"/>
          </p:cNvPicPr>
          <p:nvPr/>
        </p:nvPicPr>
        <p:blipFill>
          <a:blip r:embed="rId9"/>
          <a:stretch>
            <a:fillRect/>
          </a:stretch>
        </p:blipFill>
        <p:spPr>
          <a:xfrm>
            <a:off x="307115" y="1996941"/>
            <a:ext cx="3189080" cy="2259142"/>
          </a:xfrm>
          <a:prstGeom prst="rect">
            <a:avLst/>
          </a:prstGeom>
        </p:spPr>
      </p:pic>
      <p:sp>
        <p:nvSpPr>
          <p:cNvPr id="9" name="CasetăText 8">
            <a:extLst>
              <a:ext uri="{FF2B5EF4-FFF2-40B4-BE49-F238E27FC236}">
                <a16:creationId xmlns:a16="http://schemas.microsoft.com/office/drawing/2014/main" id="{D0110932-1AD3-277D-1A6F-2AFF304F634D}"/>
              </a:ext>
            </a:extLst>
          </p:cNvPr>
          <p:cNvSpPr txBox="1"/>
          <p:nvPr/>
        </p:nvSpPr>
        <p:spPr>
          <a:xfrm>
            <a:off x="7160531" y="884706"/>
            <a:ext cx="4724354" cy="877163"/>
          </a:xfrm>
          <a:prstGeom prst="rect">
            <a:avLst/>
          </a:prstGeom>
          <a:noFill/>
        </p:spPr>
        <p:txBody>
          <a:bodyPr wrap="square" rtlCol="0">
            <a:spAutoFit/>
          </a:bodyPr>
          <a:lstStyle/>
          <a:p>
            <a:pPr algn="just"/>
            <a:r>
              <a:rPr lang="ro-RO" sz="1700" b="1" i="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CNN</a:t>
            </a:r>
            <a:r>
              <a:rPr lang="ro-RO" sz="1700" i="0" dirty="0">
                <a:solidFill>
                  <a:srgbClr val="C00000"/>
                </a:solidFill>
                <a:effectLst/>
                <a:latin typeface="Arial" panose="020B0604020202020204" pitchFamily="34" charset="0"/>
                <a:cs typeface="Arial" panose="020B0604020202020204" pitchFamily="34" charset="0"/>
              </a:rPr>
              <a:t> </a:t>
            </a:r>
            <a:r>
              <a:rPr lang="en-US" sz="1700" i="0" dirty="0">
                <a:solidFill>
                  <a:srgbClr val="C00000"/>
                </a:solidFill>
                <a:effectLst/>
                <a:latin typeface="Arial" panose="020B0604020202020204" pitchFamily="34" charset="0"/>
                <a:cs typeface="Arial" panose="020B0604020202020204" pitchFamily="34" charset="0"/>
              </a:rPr>
              <a:t>Best places in Europe to visit</a:t>
            </a:r>
            <a:r>
              <a:rPr lang="ro-RO" sz="1700" i="0" dirty="0">
                <a:solidFill>
                  <a:srgbClr val="C00000"/>
                </a:solidFill>
                <a:effectLst/>
                <a:latin typeface="Arial" panose="020B0604020202020204" pitchFamily="34" charset="0"/>
                <a:cs typeface="Arial" panose="020B0604020202020204" pitchFamily="34" charset="0"/>
              </a:rPr>
              <a:t> 2022</a:t>
            </a:r>
            <a:r>
              <a:rPr lang="ro-RO" sz="1700" dirty="0">
                <a:solidFill>
                  <a:srgbClr val="C00000"/>
                </a:solidFill>
                <a:latin typeface="Arial" panose="020B0604020202020204" pitchFamily="34" charset="0"/>
                <a:cs typeface="Arial" panose="020B0604020202020204" pitchFamily="34" charset="0"/>
              </a:rPr>
              <a:t>.</a:t>
            </a:r>
            <a:r>
              <a:rPr lang="en-US" sz="1700" i="0" dirty="0">
                <a:solidFill>
                  <a:srgbClr val="C00000"/>
                </a:solidFill>
                <a:effectLst/>
                <a:latin typeface="Arial" panose="020B0604020202020204" pitchFamily="34" charset="0"/>
                <a:cs typeface="Arial" panose="020B0604020202020204" pitchFamily="34" charset="0"/>
              </a:rPr>
              <a:t> </a:t>
            </a:r>
            <a:r>
              <a:rPr lang="en-US" sz="1700" i="1" dirty="0">
                <a:solidFill>
                  <a:srgbClr val="C00000"/>
                </a:solidFill>
                <a:effectLst/>
                <a:latin typeface="Arial" panose="020B0604020202020204" pitchFamily="34" charset="0"/>
                <a:cs typeface="Arial" panose="020B0604020202020204" pitchFamily="34" charset="0"/>
              </a:rPr>
              <a:t>A modern-day Grand Tour</a:t>
            </a:r>
            <a:r>
              <a:rPr lang="ro-RO" sz="1700" i="1" dirty="0">
                <a:solidFill>
                  <a:srgbClr val="C00000"/>
                </a:solidFill>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the </a:t>
            </a:r>
            <a:r>
              <a:rPr lang="en-US" sz="1700" u="sng" dirty="0">
                <a:solidFill>
                  <a:srgbClr val="C00000"/>
                </a:solidFill>
                <a:latin typeface="Arial" panose="020B0604020202020204" pitchFamily="34" charset="0"/>
                <a:cs typeface="Arial" panose="020B0604020202020204" pitchFamily="34" charset="0"/>
              </a:rPr>
              <a:t>Apuseni</a:t>
            </a:r>
            <a:r>
              <a:rPr lang="ro-RO" sz="1700" u="sng" dirty="0">
                <a:solidFill>
                  <a:srgbClr val="C00000"/>
                </a:solidFill>
                <a:latin typeface="Arial" panose="020B0604020202020204" pitchFamily="34" charset="0"/>
                <a:cs typeface="Arial" panose="020B0604020202020204" pitchFamily="34" charset="0"/>
              </a:rPr>
              <a:t> Mountains</a:t>
            </a:r>
            <a:r>
              <a:rPr lang="en-US" sz="1700" dirty="0">
                <a:solidFill>
                  <a:srgbClr val="C00000"/>
                </a:solidFill>
                <a:latin typeface="Arial" panose="020B0604020202020204" pitchFamily="34" charset="0"/>
                <a:cs typeface="Arial" panose="020B0604020202020204" pitchFamily="34" charset="0"/>
              </a:rPr>
              <a:t> make for the ideal summer break</a:t>
            </a:r>
            <a:endParaRPr lang="en-US" sz="1700" dirty="0">
              <a:solidFill>
                <a:srgbClr val="C00000"/>
              </a:solidFill>
              <a:effectLst/>
              <a:latin typeface="Arial" panose="020B0604020202020204" pitchFamily="34" charset="0"/>
              <a:cs typeface="Arial" panose="020B0604020202020204" pitchFamily="34" charset="0"/>
            </a:endParaRPr>
          </a:p>
        </p:txBody>
      </p:sp>
      <p:sp>
        <p:nvSpPr>
          <p:cNvPr id="10" name="CasetăText 9">
            <a:extLst>
              <a:ext uri="{FF2B5EF4-FFF2-40B4-BE49-F238E27FC236}">
                <a16:creationId xmlns:a16="http://schemas.microsoft.com/office/drawing/2014/main" id="{4A7AA458-5904-2A81-8C87-BC06BD6D4D27}"/>
              </a:ext>
            </a:extLst>
          </p:cNvPr>
          <p:cNvSpPr txBox="1"/>
          <p:nvPr/>
        </p:nvSpPr>
        <p:spPr>
          <a:xfrm>
            <a:off x="3274013" y="2380885"/>
            <a:ext cx="3441971" cy="1400383"/>
          </a:xfrm>
          <a:prstGeom prst="rect">
            <a:avLst/>
          </a:prstGeom>
          <a:noFill/>
        </p:spPr>
        <p:txBody>
          <a:bodyPr wrap="square" rtlCol="0">
            <a:spAutoFit/>
          </a:bodyPr>
          <a:lstStyle/>
          <a:p>
            <a:pPr algn="just"/>
            <a:r>
              <a:rPr lang="ro-RO" sz="1700" dirty="0">
                <a:solidFill>
                  <a:srgbClr val="C00000"/>
                </a:solidFill>
                <a:latin typeface="Arial" panose="020B0604020202020204" pitchFamily="34" charset="0"/>
                <a:cs typeface="Arial" panose="020B0604020202020204" pitchFamily="34" charset="0"/>
              </a:rPr>
              <a:t>2020 - </a:t>
            </a:r>
            <a:r>
              <a:rPr lang="en-US" sz="1700" dirty="0">
                <a:solidFill>
                  <a:srgbClr val="C00000"/>
                </a:solidFill>
                <a:latin typeface="Arial" panose="020B0604020202020204" pitchFamily="34" charset="0"/>
                <a:cs typeface="Arial" panose="020B0604020202020204" pitchFamily="34" charset="0"/>
              </a:rPr>
              <a:t>Albac is the </a:t>
            </a:r>
            <a:r>
              <a:rPr lang="en-US" sz="1700" u="sng" dirty="0">
                <a:solidFill>
                  <a:srgbClr val="C00000"/>
                </a:solidFill>
                <a:latin typeface="Arial" panose="020B0604020202020204" pitchFamily="34" charset="0"/>
                <a:cs typeface="Arial" panose="020B0604020202020204" pitchFamily="34" charset="0"/>
              </a:rPr>
              <a:t>first tourist resort in the Apuseni Mountains </a:t>
            </a:r>
            <a:r>
              <a:rPr lang="en-US" sz="1700" dirty="0">
                <a:solidFill>
                  <a:srgbClr val="C00000"/>
                </a:solidFill>
                <a:latin typeface="Arial" panose="020B0604020202020204" pitchFamily="34" charset="0"/>
                <a:cs typeface="Arial" panose="020B0604020202020204" pitchFamily="34" charset="0"/>
              </a:rPr>
              <a:t>with digital localization of accommodation structures and tourist attractions</a:t>
            </a:r>
            <a:endParaRPr lang="ro-RO" sz="1700" dirty="0">
              <a:solidFill>
                <a:srgbClr val="C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7C9C41C-8006-A1C7-90E1-6D01FF4C53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1326" y="3781268"/>
            <a:ext cx="2234674" cy="136543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ine 11">
            <a:hlinkClick r:id="rId11"/>
            <a:extLst>
              <a:ext uri="{FF2B5EF4-FFF2-40B4-BE49-F238E27FC236}">
                <a16:creationId xmlns:a16="http://schemas.microsoft.com/office/drawing/2014/main" id="{3AFF93F7-7961-520E-1F31-E0CC019F69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1457" y="5277357"/>
            <a:ext cx="2082497" cy="1307709"/>
          </a:xfrm>
          <a:prstGeom prst="rect">
            <a:avLst/>
          </a:prstGeom>
        </p:spPr>
      </p:pic>
      <p:pic>
        <p:nvPicPr>
          <p:cNvPr id="1030" name="Picture 6" descr="Nfc PNG Transparent Images Free Download | Vector Files | Pngtree">
            <a:extLst>
              <a:ext uri="{FF2B5EF4-FFF2-40B4-BE49-F238E27FC236}">
                <a16:creationId xmlns:a16="http://schemas.microsoft.com/office/drawing/2014/main" id="{92356D25-2E98-17A3-4447-79A6CD9CA33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70755" y="5547579"/>
            <a:ext cx="737994" cy="7379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hlinkClick r:id="rId14"/>
            <a:extLst>
              <a:ext uri="{FF2B5EF4-FFF2-40B4-BE49-F238E27FC236}">
                <a16:creationId xmlns:a16="http://schemas.microsoft.com/office/drawing/2014/main" id="{60F18842-13DF-DDF7-0C26-ACB44BD7CFF9}"/>
              </a:ext>
            </a:extLst>
          </p:cNvPr>
          <p:cNvPicPr>
            <a:picLocks noChangeAspect="1"/>
          </p:cNvPicPr>
          <p:nvPr/>
        </p:nvPicPr>
        <p:blipFill>
          <a:blip r:embed="rId15"/>
          <a:stretch>
            <a:fillRect/>
          </a:stretch>
        </p:blipFill>
        <p:spPr>
          <a:xfrm>
            <a:off x="7404071" y="1882642"/>
            <a:ext cx="4269794" cy="2841621"/>
          </a:xfrm>
          <a:prstGeom prst="rect">
            <a:avLst/>
          </a:prstGeom>
        </p:spPr>
      </p:pic>
    </p:spTree>
    <p:extLst>
      <p:ext uri="{BB962C8B-B14F-4D97-AF65-F5344CB8AC3E}">
        <p14:creationId xmlns:p14="http://schemas.microsoft.com/office/powerpoint/2010/main" val="106702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Left)">
                                      <p:cBhvr>
                                        <p:cTn id="16" dur="1000"/>
                                        <p:tgtEl>
                                          <p:spTgt spid="10"/>
                                        </p:tgtEl>
                                      </p:cBhvr>
                                    </p:animEffec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par>
                          <p:cTn id="20" fill="hold">
                            <p:stCondLst>
                              <p:cond delay="1500"/>
                            </p:stCondLst>
                            <p:childTnLst>
                              <p:par>
                                <p:cTn id="21" presetID="18" presetClass="entr" presetSubtype="12"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1000"/>
                                        <p:tgtEl>
                                          <p:spTgt spid="9"/>
                                        </p:tgtEl>
                                      </p:cBhvr>
                                    </p:animEffec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childTnLst>
                                </p:cTn>
                              </p:par>
                            </p:childTnLst>
                          </p:cTn>
                        </p:par>
                        <p:par>
                          <p:cTn id="34" fill="hold">
                            <p:stCondLst>
                              <p:cond delay="3000"/>
                            </p:stCondLst>
                            <p:childTnLst>
                              <p:par>
                                <p:cTn id="35" presetID="16" presetClass="emph" presetSubtype="0" repeatCount="indefinite" fill="hold" grpId="0" nodeType="afterEffect">
                                  <p:stCondLst>
                                    <p:cond delay="0"/>
                                  </p:stCondLst>
                                  <p:iterate type="lt">
                                    <p:tmPct val="4000"/>
                                  </p:iterate>
                                  <p:childTnLst>
                                    <p:set>
                                      <p:cBhvr override="childStyle">
                                        <p:cTn id="36" dur="1000" fill="hold"/>
                                        <p:tgtEl>
                                          <p:spTgt spid="3"/>
                                        </p:tgtEl>
                                        <p:attrNameLst>
                                          <p:attrName>style.color</p:attrName>
                                        </p:attrNameLst>
                                      </p:cBhvr>
                                      <p:to>
                                        <p:clrVal>
                                          <a:schemeClr val="accent2"/>
                                        </p:clrVal>
                                      </p:to>
                                    </p:set>
                                    <p:set>
                                      <p:cBhvr>
                                        <p:cTn id="37" dur="1000" fill="hold"/>
                                        <p:tgtEl>
                                          <p:spTgt spid="3"/>
                                        </p:tgtEl>
                                        <p:attrNameLst>
                                          <p:attrName>fillcolor</p:attrName>
                                        </p:attrNameLst>
                                      </p:cBhvr>
                                      <p:to>
                                        <p:clrVal>
                                          <a:schemeClr val="accent2"/>
                                        </p:clrVal>
                                      </p:to>
                                    </p:set>
                                    <p:set>
                                      <p:cBhvr>
                                        <p:cTn id="3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ine 15">
            <a:extLst>
              <a:ext uri="{FF2B5EF4-FFF2-40B4-BE49-F238E27FC236}">
                <a16:creationId xmlns:a16="http://schemas.microsoft.com/office/drawing/2014/main" id="{6AF19A9D-1ECC-EB6A-DFED-68254512B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649" y="3148684"/>
            <a:ext cx="2791158" cy="2093369"/>
          </a:xfrm>
          <a:prstGeom prst="rect">
            <a:avLst/>
          </a:prstGeom>
          <a:ln>
            <a:noFill/>
          </a:ln>
          <a:effectLst>
            <a:softEdge rad="112500"/>
          </a:effectLst>
        </p:spPr>
      </p:pic>
      <p:pic>
        <p:nvPicPr>
          <p:cNvPr id="8" name="Imagine 7">
            <a:extLst>
              <a:ext uri="{FF2B5EF4-FFF2-40B4-BE49-F238E27FC236}">
                <a16:creationId xmlns:a16="http://schemas.microsoft.com/office/drawing/2014/main" id="{11B5CCF4-1B24-2640-D582-716E53E36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407" y="1216726"/>
            <a:ext cx="2511189" cy="1751554"/>
          </a:xfrm>
          <a:prstGeom prst="rect">
            <a:avLst/>
          </a:prstGeom>
        </p:spPr>
      </p:pic>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204667"/>
            <a:ext cx="11247784" cy="896887"/>
          </a:xfrm>
        </p:spPr>
        <p:txBody>
          <a:bodyPr>
            <a:normAutofit/>
          </a:bodyPr>
          <a:lstStyle/>
          <a:p>
            <a:r>
              <a:rPr lang="en-GB" sz="4400" b="1" dirty="0">
                <a:solidFill>
                  <a:srgbClr val="00B050"/>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rgbClr val="00B050"/>
              </a:solidFill>
            </a:endParaRPr>
          </a:p>
        </p:txBody>
      </p:sp>
      <p:sp>
        <p:nvSpPr>
          <p:cNvPr id="7" name="CasetăText 6">
            <a:extLst>
              <a:ext uri="{FF2B5EF4-FFF2-40B4-BE49-F238E27FC236}">
                <a16:creationId xmlns:a16="http://schemas.microsoft.com/office/drawing/2014/main" id="{0C6A3AF8-703C-0204-8200-F057A5B737B2}"/>
              </a:ext>
            </a:extLst>
          </p:cNvPr>
          <p:cNvSpPr txBox="1"/>
          <p:nvPr/>
        </p:nvSpPr>
        <p:spPr>
          <a:xfrm>
            <a:off x="5625724" y="5423530"/>
            <a:ext cx="5335505" cy="923330"/>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In the center of the commune, in the village of Albac, there is 1 dispensary for medical emergencies and 2 pharmacies</a:t>
            </a:r>
            <a:endParaRPr lang="ro-RO" dirty="0">
              <a:solidFill>
                <a:srgbClr val="C00000"/>
              </a:solidFill>
              <a:latin typeface="Arial" panose="020B0604020202020204" pitchFamily="34" charset="0"/>
              <a:cs typeface="Arial" panose="020B0604020202020204" pitchFamily="34" charset="0"/>
            </a:endParaRPr>
          </a:p>
        </p:txBody>
      </p:sp>
      <p:pic>
        <p:nvPicPr>
          <p:cNvPr id="5" name="Imagine 4">
            <a:hlinkClick r:id="rId4"/>
            <a:extLst>
              <a:ext uri="{FF2B5EF4-FFF2-40B4-BE49-F238E27FC236}">
                <a16:creationId xmlns:a16="http://schemas.microsoft.com/office/drawing/2014/main" id="{5F50FE57-5F24-9811-9336-88CF87DCB3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378" y="2520448"/>
            <a:ext cx="1456057" cy="1441174"/>
          </a:xfrm>
          <a:prstGeom prst="rect">
            <a:avLst/>
          </a:prstGeom>
        </p:spPr>
      </p:pic>
      <p:pic>
        <p:nvPicPr>
          <p:cNvPr id="10" name="Imagine 9">
            <a:extLst>
              <a:ext uri="{FF2B5EF4-FFF2-40B4-BE49-F238E27FC236}">
                <a16:creationId xmlns:a16="http://schemas.microsoft.com/office/drawing/2014/main" id="{49527AAF-93C1-FEE9-7B56-03C412BB7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1406" y="554144"/>
            <a:ext cx="3233654" cy="2152401"/>
          </a:xfrm>
          <a:prstGeom prst="rect">
            <a:avLst/>
          </a:prstGeom>
        </p:spPr>
      </p:pic>
      <p:pic>
        <p:nvPicPr>
          <p:cNvPr id="12" name="Imagine 11">
            <a:extLst>
              <a:ext uri="{FF2B5EF4-FFF2-40B4-BE49-F238E27FC236}">
                <a16:creationId xmlns:a16="http://schemas.microsoft.com/office/drawing/2014/main" id="{C6F7FBBE-5E03-B79E-5537-44ABBD46FD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1406" y="2901274"/>
            <a:ext cx="3303597" cy="1858273"/>
          </a:xfrm>
          <a:prstGeom prst="rect">
            <a:avLst/>
          </a:prstGeom>
        </p:spPr>
      </p:pic>
      <p:pic>
        <p:nvPicPr>
          <p:cNvPr id="14" name="Imagine 13">
            <a:extLst>
              <a:ext uri="{FF2B5EF4-FFF2-40B4-BE49-F238E27FC236}">
                <a16:creationId xmlns:a16="http://schemas.microsoft.com/office/drawing/2014/main" id="{E3C26750-6D30-3B6D-E004-00915935F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5957" y="1681015"/>
            <a:ext cx="3940169" cy="2403503"/>
          </a:xfrm>
          <a:prstGeom prst="rect">
            <a:avLst/>
          </a:prstGeom>
        </p:spPr>
      </p:pic>
      <p:pic>
        <p:nvPicPr>
          <p:cNvPr id="18" name="Imagine 17">
            <a:hlinkClick r:id="rId9"/>
            <a:extLst>
              <a:ext uri="{FF2B5EF4-FFF2-40B4-BE49-F238E27FC236}">
                <a16:creationId xmlns:a16="http://schemas.microsoft.com/office/drawing/2014/main" id="{BF32B0DB-4F3A-052F-0395-A1F04F90B1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9412" y="6078303"/>
            <a:ext cx="1062111" cy="649658"/>
          </a:xfrm>
          <a:prstGeom prst="rect">
            <a:avLst/>
          </a:prstGeom>
        </p:spPr>
      </p:pic>
      <p:pic>
        <p:nvPicPr>
          <p:cNvPr id="20" name="Imagine 19">
            <a:hlinkClick r:id="rId11"/>
            <a:extLst>
              <a:ext uri="{FF2B5EF4-FFF2-40B4-BE49-F238E27FC236}">
                <a16:creationId xmlns:a16="http://schemas.microsoft.com/office/drawing/2014/main" id="{71E6166D-A30C-0BA2-CF5E-81A03E683D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84911" y="5418516"/>
            <a:ext cx="791272" cy="791272"/>
          </a:xfrm>
          <a:prstGeom prst="rect">
            <a:avLst/>
          </a:prstGeom>
        </p:spPr>
      </p:pic>
      <p:pic>
        <p:nvPicPr>
          <p:cNvPr id="4" name="Imagine 3">
            <a:extLst>
              <a:ext uri="{FF2B5EF4-FFF2-40B4-BE49-F238E27FC236}">
                <a16:creationId xmlns:a16="http://schemas.microsoft.com/office/drawing/2014/main" id="{04F2E7AD-6EE7-A386-1EA5-537DEF7FE4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33554" y="4314176"/>
            <a:ext cx="1157022" cy="1090245"/>
          </a:xfrm>
          <a:prstGeom prst="rect">
            <a:avLst/>
          </a:prstGeom>
          <a:ln>
            <a:noFill/>
          </a:ln>
          <a:effectLst>
            <a:softEdge rad="112500"/>
          </a:effectLst>
        </p:spPr>
      </p:pic>
      <p:pic>
        <p:nvPicPr>
          <p:cNvPr id="9" name="Imagine 8">
            <a:extLst>
              <a:ext uri="{FF2B5EF4-FFF2-40B4-BE49-F238E27FC236}">
                <a16:creationId xmlns:a16="http://schemas.microsoft.com/office/drawing/2014/main" id="{7C4F792E-1B6D-147C-8ABA-380494C51B7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15085" y="5020482"/>
            <a:ext cx="1885846" cy="1326378"/>
          </a:xfrm>
          <a:prstGeom prst="rect">
            <a:avLst/>
          </a:prstGeom>
          <a:ln>
            <a:noFill/>
          </a:ln>
          <a:effectLst>
            <a:softEdge rad="112500"/>
          </a:effectLst>
        </p:spPr>
      </p:pic>
      <p:pic>
        <p:nvPicPr>
          <p:cNvPr id="13" name="Imagine 12">
            <a:extLst>
              <a:ext uri="{FF2B5EF4-FFF2-40B4-BE49-F238E27FC236}">
                <a16:creationId xmlns:a16="http://schemas.microsoft.com/office/drawing/2014/main" id="{6AF74982-AB08-DD91-D074-A4957A1307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694" y="5511394"/>
            <a:ext cx="1477741" cy="10902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Imagine 16">
            <a:extLst>
              <a:ext uri="{FF2B5EF4-FFF2-40B4-BE49-F238E27FC236}">
                <a16:creationId xmlns:a16="http://schemas.microsoft.com/office/drawing/2014/main" id="{6C19087D-6E7B-70F2-0CD5-14D6F221B7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8768" y="4521924"/>
            <a:ext cx="1272752" cy="1249327"/>
          </a:xfrm>
          <a:prstGeom prst="rect">
            <a:avLst/>
          </a:prstGeom>
          <a:ln>
            <a:noFill/>
          </a:ln>
          <a:effectLst>
            <a:softEdge rad="112500"/>
          </a:effectLst>
        </p:spPr>
      </p:pic>
      <p:sp>
        <p:nvSpPr>
          <p:cNvPr id="19" name="CasetăText 18">
            <a:extLst>
              <a:ext uri="{FF2B5EF4-FFF2-40B4-BE49-F238E27FC236}">
                <a16:creationId xmlns:a16="http://schemas.microsoft.com/office/drawing/2014/main" id="{5AA2D61F-5880-ACA4-9A85-F06725A7A803}"/>
              </a:ext>
            </a:extLst>
          </p:cNvPr>
          <p:cNvSpPr txBox="1"/>
          <p:nvPr/>
        </p:nvSpPr>
        <p:spPr>
          <a:xfrm>
            <a:off x="1972570" y="6058513"/>
            <a:ext cx="4360984" cy="646331"/>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Traditional food with homemade products and fruits picked from the forest</a:t>
            </a:r>
            <a:endParaRPr lang="ro-RO" dirty="0">
              <a:solidFill>
                <a:srgbClr val="C00000"/>
              </a:solidFill>
              <a:latin typeface="Arial" panose="020B0604020202020204" pitchFamily="34" charset="0"/>
              <a:cs typeface="Arial" panose="020B0604020202020204" pitchFamily="34" charset="0"/>
            </a:endParaRPr>
          </a:p>
        </p:txBody>
      </p:sp>
      <p:sp>
        <p:nvSpPr>
          <p:cNvPr id="3" name="CasetăText 2">
            <a:extLst>
              <a:ext uri="{FF2B5EF4-FFF2-40B4-BE49-F238E27FC236}">
                <a16:creationId xmlns:a16="http://schemas.microsoft.com/office/drawing/2014/main" id="{E3808B6E-1286-5BE4-DCC5-0984BC089FA1}"/>
              </a:ext>
            </a:extLst>
          </p:cNvPr>
          <p:cNvSpPr txBox="1"/>
          <p:nvPr/>
        </p:nvSpPr>
        <p:spPr>
          <a:xfrm>
            <a:off x="4018080" y="1000091"/>
            <a:ext cx="4430853" cy="646331"/>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The inhabitants of Albac feel responsible, </a:t>
            </a:r>
            <a:r>
              <a:rPr lang="en-US" u="sng" dirty="0">
                <a:solidFill>
                  <a:srgbClr val="C00000"/>
                </a:solidFill>
                <a:latin typeface="Arial" panose="020B0604020202020204" pitchFamily="34" charset="0"/>
                <a:cs typeface="Arial" panose="020B0604020202020204" pitchFamily="34" charset="0"/>
              </a:rPr>
              <a:t>proud and happy</a:t>
            </a:r>
            <a:r>
              <a:rPr lang="en-US" dirty="0">
                <a:solidFill>
                  <a:srgbClr val="C00000"/>
                </a:solidFill>
                <a:latin typeface="Arial" panose="020B0604020202020204" pitchFamily="34" charset="0"/>
                <a:cs typeface="Arial" panose="020B0604020202020204" pitchFamily="34" charset="0"/>
              </a:rPr>
              <a:t> to help and guide</a:t>
            </a:r>
            <a:endParaRPr lang="ro-RO"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0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3" presetClass="entr" presetSubtype="10" fill="remove"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2000"/>
                                        <p:tgtEl>
                                          <p:spTgt spid="10"/>
                                        </p:tgtEl>
                                      </p:cBhvr>
                                    </p:animEffect>
                                  </p:childTnLst>
                                </p:cTn>
                              </p:par>
                              <p:par>
                                <p:cTn id="16" presetID="1" presetClass="entr" presetSubtype="0"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3500"/>
                            </p:stCondLst>
                            <p:childTnLst>
                              <p:par>
                                <p:cTn id="19" presetID="21"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childTnLst>
                          </p:cTn>
                        </p:par>
                        <p:par>
                          <p:cTn id="22" fill="hold">
                            <p:stCondLst>
                              <p:cond delay="55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2000"/>
                                        <p:tgtEl>
                                          <p:spTgt spid="12"/>
                                        </p:tgtEl>
                                      </p:cBhvr>
                                    </p:animEffect>
                                  </p:childTnLst>
                                </p:cTn>
                              </p:par>
                            </p:childTnLst>
                          </p:cTn>
                        </p:par>
                        <p:par>
                          <p:cTn id="26" fill="hold">
                            <p:stCondLst>
                              <p:cond delay="7500"/>
                            </p:stCondLst>
                            <p:childTnLst>
                              <p:par>
                                <p:cTn id="27" presetID="1"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nodeType="afterEffect">
                                  <p:stCondLst>
                                    <p:cond delay="50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75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100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1500"/>
                                  </p:stCondLst>
                                  <p:childTnLst>
                                    <p:set>
                                      <p:cBhvr>
                                        <p:cTn id="37" dur="1" fill="hold">
                                          <p:stCondLst>
                                            <p:cond delay="0"/>
                                          </p:stCondLst>
                                        </p:cTn>
                                        <p:tgtEl>
                                          <p:spTgt spid="4"/>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9000"/>
                            </p:stCondLst>
                            <p:childTnLst>
                              <p:par>
                                <p:cTn id="42" presetID="1"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9000"/>
                            </p:stCondLst>
                            <p:childTnLst>
                              <p:par>
                                <p:cTn id="45" presetID="1"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a:extLst>
            <a:ext uri="{FF2B5EF4-FFF2-40B4-BE49-F238E27FC236}">
              <a16:creationId xmlns:a16="http://schemas.microsoft.com/office/drawing/2014/main" id="{781D1C9F-5CC3-E689-3ED7-1C3460B72BC8}"/>
            </a:ext>
          </a:extLst>
        </p:cNvPr>
        <p:cNvGrpSpPr/>
        <p:nvPr/>
      </p:nvGrpSpPr>
      <p:grpSpPr>
        <a:xfrm>
          <a:off x="0" y="0"/>
          <a:ext cx="0" cy="0"/>
          <a:chOff x="0" y="0"/>
          <a:chExt cx="0" cy="0"/>
        </a:xfrm>
      </p:grpSpPr>
      <p:sp>
        <p:nvSpPr>
          <p:cNvPr id="11" name="Rectangle 8">
            <a:extLst>
              <a:ext uri="{FF2B5EF4-FFF2-40B4-BE49-F238E27FC236}">
                <a16:creationId xmlns:a16="http://schemas.microsoft.com/office/drawing/2014/main" id="{4A78AAE7-07FF-2CD9-ED5F-D43A89911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45EFB1-FB78-E2FC-74F0-75A0C99704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7020232"/>
          </a:xfrm>
          <a:prstGeom prst="rect">
            <a:avLst/>
          </a:prstGeom>
          <a:noFill/>
        </p:spPr>
      </p:pic>
      <p:sp>
        <p:nvSpPr>
          <p:cNvPr id="20" name="Rectangle 19">
            <a:extLst>
              <a:ext uri="{FF2B5EF4-FFF2-40B4-BE49-F238E27FC236}">
                <a16:creationId xmlns:a16="http://schemas.microsoft.com/office/drawing/2014/main" id="{ECE85B38-A26A-FC7A-C732-105942400E50}"/>
              </a:ext>
            </a:extLst>
          </p:cNvPr>
          <p:cNvSpPr/>
          <p:nvPr/>
        </p:nvSpPr>
        <p:spPr>
          <a:xfrm>
            <a:off x="2311400" y="1122362"/>
            <a:ext cx="7327900" cy="4275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8CB0A5-8B3C-0090-BA8A-55637EEE67A4}"/>
              </a:ext>
            </a:extLst>
          </p:cNvPr>
          <p:cNvSpPr>
            <a:spLocks noGrp="1"/>
          </p:cNvSpPr>
          <p:nvPr>
            <p:ph type="ctrTitle"/>
          </p:nvPr>
        </p:nvSpPr>
        <p:spPr>
          <a:xfrm>
            <a:off x="1524000" y="1122362"/>
            <a:ext cx="9144000" cy="2900518"/>
          </a:xfrm>
        </p:spPr>
        <p:txBody>
          <a:bodyPr>
            <a:normAutofit/>
          </a:bodyPr>
          <a:lstStyle/>
          <a:p>
            <a:r>
              <a:rPr lang="ro-RO" b="1" dirty="0">
                <a:solidFill>
                  <a:srgbClr val="FFFFFF"/>
                </a:solidFill>
                <a:effectLst>
                  <a:outerShdw blurRad="38100" dist="38100" dir="2700000" algn="tl">
                    <a:srgbClr val="000000">
                      <a:alpha val="43137"/>
                    </a:srgbClr>
                  </a:outerShdw>
                </a:effectLst>
                <a:latin typeface="Gill Sans Nova" panose="020B0602020104020203" pitchFamily="34" charset="0"/>
              </a:rPr>
              <a:t>Albac Village,</a:t>
            </a:r>
            <a:br>
              <a:rPr lang="ro-RO"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ro-RO" b="1" dirty="0">
                <a:solidFill>
                  <a:srgbClr val="FFFFFF"/>
                </a:solidFill>
                <a:effectLst>
                  <a:outerShdw blurRad="38100" dist="38100" dir="2700000" algn="tl">
                    <a:srgbClr val="000000">
                      <a:alpha val="43137"/>
                    </a:srgbClr>
                  </a:outerShdw>
                </a:effectLst>
                <a:latin typeface="Gill Sans Nova" panose="020B0602020104020203" pitchFamily="34" charset="0"/>
              </a:rPr>
              <a:t> Romania</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B86B9EEA-939C-3E87-19A4-F214622E3BBA}"/>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n-US" sz="4400" dirty="0">
                <a:solidFill>
                  <a:srgbClr val="FFC000"/>
                </a:solidFill>
                <a:latin typeface="Gabriola" panose="04040605051002020D02" pitchFamily="82" charset="0"/>
              </a:rPr>
              <a:t>We are waiting </a:t>
            </a:r>
            <a:r>
              <a:rPr lang="ro-RO" sz="4400" dirty="0">
                <a:solidFill>
                  <a:srgbClr val="FFC000"/>
                </a:solidFill>
                <a:latin typeface="Gabriola" panose="04040605051002020D02" pitchFamily="82" charset="0"/>
              </a:rPr>
              <a:t>for </a:t>
            </a:r>
            <a:r>
              <a:rPr lang="en-US" sz="4400" dirty="0">
                <a:solidFill>
                  <a:srgbClr val="FFC000"/>
                </a:solidFill>
                <a:latin typeface="Gabriola" panose="04040605051002020D02" pitchFamily="82" charset="0"/>
              </a:rPr>
              <a:t>you</a:t>
            </a:r>
            <a:r>
              <a:rPr lang="ro-RO" sz="4400" dirty="0">
                <a:solidFill>
                  <a:srgbClr val="FFC000"/>
                </a:solidFill>
                <a:latin typeface="Gabriola" panose="04040605051002020D02" pitchFamily="82" charset="0"/>
              </a:rPr>
              <a:t>,</a:t>
            </a:r>
            <a:r>
              <a:rPr lang="en-US" sz="4400" dirty="0">
                <a:solidFill>
                  <a:srgbClr val="FFC000"/>
                </a:solidFill>
                <a:latin typeface="Gabriola" panose="04040605051002020D02" pitchFamily="82" charset="0"/>
              </a:rPr>
              <a:t> with love</a:t>
            </a:r>
            <a:endParaRPr lang="es-ES" sz="4400" b="1" dirty="0">
              <a:solidFill>
                <a:srgbClr val="FFC000"/>
              </a:solidFill>
              <a:latin typeface="Gabriola" panose="04040605051002020D02" pitchFamily="82" charset="0"/>
            </a:endParaRPr>
          </a:p>
        </p:txBody>
      </p:sp>
      <p:pic>
        <p:nvPicPr>
          <p:cNvPr id="5" name="Picture 4" descr="A black and white logo&#10;&#10;Description automatically generated">
            <a:extLst>
              <a:ext uri="{FF2B5EF4-FFF2-40B4-BE49-F238E27FC236}">
                <a16:creationId xmlns:a16="http://schemas.microsoft.com/office/drawing/2014/main" id="{2353B958-0942-CE6B-DA21-F9A05B1D0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6" y="4166297"/>
            <a:ext cx="5430288" cy="38420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90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3" presetClass="entr" presetSubtype="16" fill="hold" grpId="1" nodeType="afterEffect">
                                  <p:stCondLst>
                                    <p:cond delay="0"/>
                                  </p:stCondLst>
                                  <p:iterate type="lt">
                                    <p:tmPct val="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par>
                                <p:cTn id="13" presetID="15" presetClass="emph" presetSubtype="0" grpId="0" nodeType="withEffect">
                                  <p:stCondLst>
                                    <p:cond delay="0"/>
                                  </p:stCondLst>
                                  <p:iterate type="lt">
                                    <p:tmAbs val="100"/>
                                  </p:iterate>
                                  <p:childTnLst>
                                    <p:set>
                                      <p:cBhvr override="childStyle">
                                        <p:cTn id="14" dur="indefinite"/>
                                        <p:tgtEl>
                                          <p:spTgt spid="3">
                                            <p:txEl>
                                              <p:pRg st="0" end="0"/>
                                            </p:txEl>
                                          </p:spTgt>
                                        </p:tgtEl>
                                        <p:attrNameLst>
                                          <p:attrName>style.fontWeight</p:attrName>
                                        </p:attrNameLst>
                                      </p:cBhvr>
                                      <p:to>
                                        <p:strVal val="bold"/>
                                      </p:to>
                                    </p:set>
                                  </p:childTnLst>
                                </p:cTn>
                              </p:par>
                            </p:childTnLst>
                          </p:cTn>
                        </p:par>
                        <p:par>
                          <p:cTn id="15" fill="hold">
                            <p:stCondLst>
                              <p:cond delay="47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281497" y="117993"/>
            <a:ext cx="11629006" cy="738188"/>
          </a:xfrm>
        </p:spPr>
        <p:txBody>
          <a:bodyPr>
            <a:normAutofit/>
          </a:bodyPr>
          <a:lstStyle/>
          <a:p>
            <a:pPr algn="ctr"/>
            <a:r>
              <a:rPr lang="es-ES" sz="4000" b="1" dirty="0">
                <a:solidFill>
                  <a:srgbClr val="00B050"/>
                </a:solidFill>
                <a:effectLst>
                  <a:outerShdw blurRad="38100" dist="38100" dir="2700000" algn="tl">
                    <a:srgbClr val="000000">
                      <a:alpha val="43137"/>
                    </a:srgbClr>
                  </a:outerShdw>
                </a:effectLst>
                <a:latin typeface="Gill Sans Nova" panose="020B0602020104020203" pitchFamily="34" charset="0"/>
              </a:rPr>
              <a:t>Where is the village </a:t>
            </a:r>
            <a:r>
              <a:rPr lang="ro-RO" sz="4000" b="1" dirty="0">
                <a:solidFill>
                  <a:srgbClr val="00B050"/>
                </a:solidFill>
                <a:effectLst>
                  <a:outerShdw blurRad="38100" dist="38100" dir="2700000" algn="tl">
                    <a:srgbClr val="000000">
                      <a:alpha val="43137"/>
                    </a:srgbClr>
                  </a:outerShdw>
                </a:effectLst>
                <a:latin typeface="Gill Sans Nova" panose="020B0602020104020203" pitchFamily="34" charset="0"/>
              </a:rPr>
              <a:t>Albac </a:t>
            </a:r>
            <a:r>
              <a:rPr lang="en-US" sz="4000" b="1" noProof="0" dirty="0">
                <a:solidFill>
                  <a:srgbClr val="00B050"/>
                </a:solidFill>
                <a:effectLst>
                  <a:outerShdw blurRad="38100" dist="38100" dir="2700000" algn="tl">
                    <a:srgbClr val="000000">
                      <a:alpha val="43137"/>
                    </a:srgbClr>
                  </a:outerShdw>
                </a:effectLst>
                <a:latin typeface="Gill Sans Nova" panose="020B0602020104020203" pitchFamily="34" charset="0"/>
              </a:rPr>
              <a:t>located</a:t>
            </a:r>
            <a:r>
              <a:rPr lang="ro-RO" sz="4000" b="1" dirty="0">
                <a:solidFill>
                  <a:srgbClr val="00B050"/>
                </a:solidFill>
                <a:effectLst>
                  <a:outerShdw blurRad="38100" dist="38100" dir="2700000" algn="tl">
                    <a:srgbClr val="000000">
                      <a:alpha val="43137"/>
                    </a:srgbClr>
                  </a:outerShdw>
                </a:effectLst>
                <a:latin typeface="Gill Sans Nova" panose="020B0602020104020203" pitchFamily="34" charset="0"/>
              </a:rPr>
              <a:t> in Romania</a:t>
            </a:r>
            <a:endParaRPr lang="en-GB" sz="4000" dirty="0">
              <a:solidFill>
                <a:srgbClr val="00B050"/>
              </a:solidFill>
            </a:endParaRPr>
          </a:p>
        </p:txBody>
      </p:sp>
      <p:sp>
        <p:nvSpPr>
          <p:cNvPr id="8" name="TextBox 7">
            <a:extLst>
              <a:ext uri="{FF2B5EF4-FFF2-40B4-BE49-F238E27FC236}">
                <a16:creationId xmlns:a16="http://schemas.microsoft.com/office/drawing/2014/main" id="{1F8C5FB8-2EC2-5CC7-015E-57946F17E197}"/>
              </a:ext>
            </a:extLst>
          </p:cNvPr>
          <p:cNvSpPr txBox="1"/>
          <p:nvPr/>
        </p:nvSpPr>
        <p:spPr>
          <a:xfrm>
            <a:off x="1479177" y="5258142"/>
            <a:ext cx="2069632" cy="1508105"/>
          </a:xfrm>
          <a:prstGeom prst="rect">
            <a:avLst/>
          </a:prstGeom>
          <a:noFill/>
        </p:spPr>
        <p:txBody>
          <a:bodyPr wrap="square" rtlCol="0">
            <a:spAutoFit/>
          </a:bodyPr>
          <a:lstStyle/>
          <a:p>
            <a:pPr algn="ctr"/>
            <a:r>
              <a:rPr lang="ro-RO" sz="2000" b="1" dirty="0">
                <a:solidFill>
                  <a:srgbClr val="0070C0"/>
                </a:solidFill>
                <a:latin typeface="Arial" panose="020B0604020202020204" pitchFamily="34" charset="0"/>
                <a:cs typeface="Arial" panose="020B0604020202020204" pitchFamily="34" charset="0"/>
              </a:rPr>
              <a:t>  </a:t>
            </a:r>
            <a:r>
              <a:rPr lang="ro-RO" b="1" dirty="0">
                <a:solidFill>
                  <a:srgbClr val="C00000"/>
                </a:solidFill>
                <a:latin typeface="Arial" panose="020B0604020202020204" pitchFamily="34" charset="0"/>
                <a:cs typeface="Arial" panose="020B0604020202020204" pitchFamily="34" charset="0"/>
              </a:rPr>
              <a:t>Alba </a:t>
            </a:r>
            <a:r>
              <a:rPr lang="ro-RO" b="1" dirty="0" err="1">
                <a:solidFill>
                  <a:srgbClr val="C00000"/>
                </a:solidFill>
                <a:latin typeface="Arial" panose="020B0604020202020204" pitchFamily="34" charset="0"/>
                <a:cs typeface="Arial" panose="020B0604020202020204" pitchFamily="34" charset="0"/>
              </a:rPr>
              <a:t>County</a:t>
            </a:r>
            <a:r>
              <a:rPr lang="ro-RO" b="1" dirty="0">
                <a:solidFill>
                  <a:srgbClr val="C00000"/>
                </a:solidFill>
                <a:latin typeface="Arial" panose="020B0604020202020204" pitchFamily="34" charset="0"/>
                <a:cs typeface="Arial" panose="020B0604020202020204" pitchFamily="34" charset="0"/>
              </a:rPr>
              <a:t> - Albac</a:t>
            </a:r>
            <a:r>
              <a:rPr lang="en-US" b="1" dirty="0">
                <a:solidFill>
                  <a:srgbClr val="C00000"/>
                </a:solidFill>
                <a:latin typeface="Arial" panose="020B0604020202020204" pitchFamily="34" charset="0"/>
                <a:cs typeface="Arial" panose="020B0604020202020204" pitchFamily="34" charset="0"/>
              </a:rPr>
              <a:t> </a:t>
            </a:r>
            <a:r>
              <a:rPr lang="ro-RO" b="1" dirty="0" err="1">
                <a:solidFill>
                  <a:srgbClr val="C00000"/>
                </a:solidFill>
                <a:latin typeface="Arial" panose="020B0604020202020204" pitchFamily="34" charset="0"/>
                <a:cs typeface="Arial" panose="020B0604020202020204" pitchFamily="34" charset="0"/>
              </a:rPr>
              <a:t>commune</a:t>
            </a:r>
            <a:r>
              <a:rPr lang="ro-RO" b="1" dirty="0">
                <a:solidFill>
                  <a:srgbClr val="C00000"/>
                </a:solidFill>
                <a:latin typeface="Arial" panose="020B0604020202020204" pitchFamily="34" charset="0"/>
                <a:cs typeface="Arial" panose="020B0604020202020204" pitchFamily="34" charset="0"/>
              </a:rPr>
              <a:t>,</a:t>
            </a:r>
            <a:r>
              <a:rPr lang="en-US" b="1" dirty="0">
                <a:solidFill>
                  <a:srgbClr val="C00000"/>
                </a:solidFill>
                <a:latin typeface="Arial" panose="020B0604020202020204" pitchFamily="34" charset="0"/>
                <a:cs typeface="Arial" panose="020B0604020202020204" pitchFamily="34" charset="0"/>
              </a:rPr>
              <a:t> </a:t>
            </a:r>
            <a:r>
              <a:rPr lang="ro-RO" b="1" dirty="0">
                <a:solidFill>
                  <a:srgbClr val="C00000"/>
                </a:solidFill>
                <a:latin typeface="Arial" panose="020B0604020202020204" pitchFamily="34" charset="0"/>
                <a:cs typeface="Arial" panose="020B0604020202020204" pitchFamily="34" charset="0"/>
              </a:rPr>
              <a:t>  </a:t>
            </a:r>
            <a:r>
              <a:rPr lang="ro-RO" b="1" dirty="0" err="1">
                <a:solidFill>
                  <a:srgbClr val="C00000"/>
                </a:solidFill>
                <a:latin typeface="Arial" panose="020B0604020202020204" pitchFamily="34" charset="0"/>
                <a:cs typeface="Arial" panose="020B0604020202020204" pitchFamily="34" charset="0"/>
              </a:rPr>
              <a:t>coat</a:t>
            </a:r>
            <a:r>
              <a:rPr lang="ro-RO" b="1" dirty="0">
                <a:solidFill>
                  <a:srgbClr val="C00000"/>
                </a:solidFill>
                <a:latin typeface="Arial" panose="020B0604020202020204" pitchFamily="34" charset="0"/>
                <a:cs typeface="Arial" panose="020B0604020202020204" pitchFamily="34" charset="0"/>
              </a:rPr>
              <a:t> of </a:t>
            </a:r>
            <a:r>
              <a:rPr lang="ro-RO" b="1" dirty="0" err="1">
                <a:solidFill>
                  <a:srgbClr val="C00000"/>
                </a:solidFill>
                <a:latin typeface="Arial" panose="020B0604020202020204" pitchFamily="34" charset="0"/>
                <a:cs typeface="Arial" panose="020B0604020202020204" pitchFamily="34" charset="0"/>
              </a:rPr>
              <a:t>arms</a:t>
            </a:r>
            <a:r>
              <a:rPr lang="ro-RO" b="1" dirty="0">
                <a:solidFill>
                  <a:srgbClr val="C00000"/>
                </a:solidFill>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location and boundaries</a:t>
            </a:r>
          </a:p>
        </p:txBody>
      </p:sp>
      <p:pic>
        <p:nvPicPr>
          <p:cNvPr id="10" name="Imagine 9">
            <a:extLst>
              <a:ext uri="{FF2B5EF4-FFF2-40B4-BE49-F238E27FC236}">
                <a16:creationId xmlns:a16="http://schemas.microsoft.com/office/drawing/2014/main" id="{8262D268-6ABA-8C65-F35C-413192787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553" y="1280473"/>
            <a:ext cx="6076950" cy="4972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asetăText 8">
            <a:extLst>
              <a:ext uri="{FF2B5EF4-FFF2-40B4-BE49-F238E27FC236}">
                <a16:creationId xmlns:a16="http://schemas.microsoft.com/office/drawing/2014/main" id="{A66106EA-A56F-780A-E1C3-1F7F9D6536B4}"/>
              </a:ext>
            </a:extLst>
          </p:cNvPr>
          <p:cNvSpPr txBox="1"/>
          <p:nvPr/>
        </p:nvSpPr>
        <p:spPr>
          <a:xfrm>
            <a:off x="496407" y="4730664"/>
            <a:ext cx="4621778" cy="400110"/>
          </a:xfrm>
          <a:prstGeom prst="rect">
            <a:avLst/>
          </a:prstGeom>
          <a:noFill/>
        </p:spPr>
        <p:txBody>
          <a:bodyPr wrap="none" rtlCol="0">
            <a:spAutoFit/>
          </a:bodyPr>
          <a:lstStyle/>
          <a:p>
            <a:r>
              <a:rPr lang="ro-RO" sz="2000" b="1" dirty="0" err="1">
                <a:solidFill>
                  <a:srgbClr val="00B050"/>
                </a:solidFill>
                <a:latin typeface="Arial" panose="020B0604020202020204" pitchFamily="34" charset="0"/>
                <a:cs typeface="Arial" panose="020B0604020202020204" pitchFamily="34" charset="0"/>
                <a:hlinkClick r:id="rId3"/>
              </a:rPr>
              <a:t>Coordinates</a:t>
            </a:r>
            <a:r>
              <a:rPr lang="ro-RO" sz="2000" b="1" dirty="0">
                <a:solidFill>
                  <a:srgbClr val="00B050"/>
                </a:solidFill>
                <a:latin typeface="Arial" panose="020B0604020202020204" pitchFamily="34" charset="0"/>
                <a:cs typeface="Arial" panose="020B0604020202020204" pitchFamily="34" charset="0"/>
                <a:hlinkClick r:id="rId3"/>
              </a:rPr>
              <a:t>:  46°26′54″N 22°57′50″E</a:t>
            </a:r>
            <a:endParaRPr lang="ro-RO" sz="2000" b="1" dirty="0">
              <a:solidFill>
                <a:srgbClr val="00B050"/>
              </a:solidFill>
              <a:latin typeface="Arial" panose="020B0604020202020204" pitchFamily="34" charset="0"/>
              <a:cs typeface="Arial" panose="020B0604020202020204" pitchFamily="34" charset="0"/>
            </a:endParaRPr>
          </a:p>
        </p:txBody>
      </p:sp>
      <p:pic>
        <p:nvPicPr>
          <p:cNvPr id="4" name="Imagine 3">
            <a:extLst>
              <a:ext uri="{FF2B5EF4-FFF2-40B4-BE49-F238E27FC236}">
                <a16:creationId xmlns:a16="http://schemas.microsoft.com/office/drawing/2014/main" id="{5045FBB4-6393-032C-EA6A-27EA01941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07" y="5258142"/>
            <a:ext cx="675131" cy="1071637"/>
          </a:xfrm>
          <a:prstGeom prst="rect">
            <a:avLst/>
          </a:prstGeom>
        </p:spPr>
      </p:pic>
      <p:pic>
        <p:nvPicPr>
          <p:cNvPr id="13" name="Imagine 12">
            <a:extLst>
              <a:ext uri="{FF2B5EF4-FFF2-40B4-BE49-F238E27FC236}">
                <a16:creationId xmlns:a16="http://schemas.microsoft.com/office/drawing/2014/main" id="{150564B7-916A-2857-C5B5-2D42BAAAE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412" y="5229010"/>
            <a:ext cx="1536005" cy="1517791"/>
          </a:xfrm>
          <a:prstGeom prst="rect">
            <a:avLst/>
          </a:prstGeom>
        </p:spPr>
      </p:pic>
      <p:pic>
        <p:nvPicPr>
          <p:cNvPr id="15" name="Imagine 14">
            <a:extLst>
              <a:ext uri="{FF2B5EF4-FFF2-40B4-BE49-F238E27FC236}">
                <a16:creationId xmlns:a16="http://schemas.microsoft.com/office/drawing/2014/main" id="{D0FA2430-85F9-D42A-3576-97AF2AF22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81" y="1280473"/>
            <a:ext cx="5062336" cy="3442389"/>
          </a:xfrm>
          <a:prstGeom prst="rect">
            <a:avLst/>
          </a:prstGeom>
        </p:spPr>
      </p:pic>
      <p:sp>
        <p:nvSpPr>
          <p:cNvPr id="16" name="CasetăText 15">
            <a:extLst>
              <a:ext uri="{FF2B5EF4-FFF2-40B4-BE49-F238E27FC236}">
                <a16:creationId xmlns:a16="http://schemas.microsoft.com/office/drawing/2014/main" id="{25E0FF2C-1B88-CDB5-AE77-141FD659DDD8}"/>
              </a:ext>
            </a:extLst>
          </p:cNvPr>
          <p:cNvSpPr txBox="1"/>
          <p:nvPr/>
        </p:nvSpPr>
        <p:spPr>
          <a:xfrm>
            <a:off x="1505241" y="2475913"/>
            <a:ext cx="813043" cy="276999"/>
          </a:xfrm>
          <a:prstGeom prst="rect">
            <a:avLst/>
          </a:prstGeom>
          <a:noFill/>
        </p:spPr>
        <p:txBody>
          <a:bodyPr wrap="square" rtlCol="0">
            <a:spAutoFit/>
          </a:bodyPr>
          <a:lstStyle/>
          <a:p>
            <a:r>
              <a:rPr lang="ro-RO" sz="1200" b="1" dirty="0">
                <a:solidFill>
                  <a:srgbClr val="7030A0"/>
                </a:solidFill>
                <a:latin typeface="Arial" panose="020B0604020202020204" pitchFamily="34" charset="0"/>
                <a:cs typeface="Arial" panose="020B0604020202020204" pitchFamily="34" charset="0"/>
              </a:rPr>
              <a:t>Albac</a:t>
            </a:r>
          </a:p>
        </p:txBody>
      </p:sp>
      <p:sp>
        <p:nvSpPr>
          <p:cNvPr id="3" name="CasetăText 2">
            <a:extLst>
              <a:ext uri="{FF2B5EF4-FFF2-40B4-BE49-F238E27FC236}">
                <a16:creationId xmlns:a16="http://schemas.microsoft.com/office/drawing/2014/main" id="{E7F4766C-8B0D-046A-3BE0-E297131B8471}"/>
              </a:ext>
            </a:extLst>
          </p:cNvPr>
          <p:cNvSpPr txBox="1"/>
          <p:nvPr/>
        </p:nvSpPr>
        <p:spPr>
          <a:xfrm>
            <a:off x="6445043" y="891355"/>
            <a:ext cx="5141151" cy="353943"/>
          </a:xfrm>
          <a:prstGeom prst="rect">
            <a:avLst/>
          </a:prstGeom>
          <a:noFill/>
        </p:spPr>
        <p:txBody>
          <a:bodyPr wrap="none" rtlCol="0">
            <a:spAutoFit/>
          </a:bodyPr>
          <a:lstStyle/>
          <a:p>
            <a:r>
              <a:rPr lang="en-US" sz="1700" dirty="0">
                <a:solidFill>
                  <a:srgbClr val="C00000"/>
                </a:solidFill>
                <a:latin typeface="Arial" panose="020B0604020202020204" pitchFamily="34" charset="0"/>
                <a:cs typeface="Arial" panose="020B0604020202020204" pitchFamily="34" charset="0"/>
              </a:rPr>
              <a:t>National roads</a:t>
            </a:r>
            <a:r>
              <a:rPr lang="en-US" sz="1700" dirty="0">
                <a:latin typeface="Arial" panose="020B0604020202020204" pitchFamily="34" charset="0"/>
                <a:cs typeface="Arial" panose="020B0604020202020204" pitchFamily="34" charset="0"/>
              </a:rPr>
              <a:t> </a:t>
            </a:r>
            <a:r>
              <a:rPr lang="en-US" sz="1700" b="1" dirty="0">
                <a:highlight>
                  <a:srgbClr val="FF0000"/>
                </a:highlight>
                <a:latin typeface="Arial" panose="020B0604020202020204" pitchFamily="34" charset="0"/>
                <a:cs typeface="Arial" panose="020B0604020202020204" pitchFamily="34" charset="0"/>
              </a:rPr>
              <a:t>DN</a:t>
            </a:r>
            <a:r>
              <a:rPr lang="en-US" sz="1700" b="1" dirty="0">
                <a:latin typeface="Arial" panose="020B0604020202020204" pitchFamily="34" charset="0"/>
                <a:cs typeface="Arial" panose="020B0604020202020204" pitchFamily="34" charset="0"/>
              </a:rPr>
              <a:t>74</a:t>
            </a:r>
            <a:r>
              <a:rPr lang="en-US" sz="1700" dirty="0">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and</a:t>
            </a:r>
            <a:r>
              <a:rPr lang="en-US" sz="1700" dirty="0">
                <a:latin typeface="Arial" panose="020B0604020202020204" pitchFamily="34" charset="0"/>
                <a:cs typeface="Arial" panose="020B0604020202020204" pitchFamily="34" charset="0"/>
              </a:rPr>
              <a:t> </a:t>
            </a:r>
            <a:r>
              <a:rPr lang="en-US" sz="1700" b="1" dirty="0">
                <a:highlight>
                  <a:srgbClr val="FF0000"/>
                </a:highlight>
                <a:latin typeface="Arial" panose="020B0604020202020204" pitchFamily="34" charset="0"/>
                <a:cs typeface="Arial" panose="020B0604020202020204" pitchFamily="34" charset="0"/>
              </a:rPr>
              <a:t>DN</a:t>
            </a:r>
            <a:r>
              <a:rPr lang="en-US" sz="1700" b="1" dirty="0">
                <a:latin typeface="Arial" panose="020B0604020202020204" pitchFamily="34" charset="0"/>
                <a:cs typeface="Arial" panose="020B0604020202020204" pitchFamily="34" charset="0"/>
              </a:rPr>
              <a:t>75</a:t>
            </a:r>
            <a:r>
              <a:rPr lang="en-US" sz="1700" dirty="0">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are the main roads</a:t>
            </a:r>
            <a:endParaRPr lang="ro-RO" sz="1700" dirty="0">
              <a:solidFill>
                <a:srgbClr val="C00000"/>
              </a:solidFill>
              <a:latin typeface="Arial" panose="020B0604020202020204" pitchFamily="34" charset="0"/>
              <a:cs typeface="Arial" panose="020B0604020202020204" pitchFamily="34" charset="0"/>
            </a:endParaRPr>
          </a:p>
        </p:txBody>
      </p:sp>
      <p:sp>
        <p:nvSpPr>
          <p:cNvPr id="5" name="CasetăText 4">
            <a:extLst>
              <a:ext uri="{FF2B5EF4-FFF2-40B4-BE49-F238E27FC236}">
                <a16:creationId xmlns:a16="http://schemas.microsoft.com/office/drawing/2014/main" id="{351DE9BB-5060-233E-B5E6-98534DC816B1}"/>
              </a:ext>
            </a:extLst>
          </p:cNvPr>
          <p:cNvSpPr txBox="1"/>
          <p:nvPr/>
        </p:nvSpPr>
        <p:spPr>
          <a:xfrm>
            <a:off x="1675439" y="903339"/>
            <a:ext cx="2249334" cy="353943"/>
          </a:xfrm>
          <a:prstGeom prst="rect">
            <a:avLst/>
          </a:prstGeom>
          <a:noFill/>
        </p:spPr>
        <p:txBody>
          <a:bodyPr wrap="none" rtlCol="0">
            <a:spAutoFit/>
          </a:bodyPr>
          <a:lstStyle/>
          <a:p>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Apuseni Natural Park</a:t>
            </a:r>
          </a:p>
        </p:txBody>
      </p:sp>
    </p:spTree>
    <p:extLst>
      <p:ext uri="{BB962C8B-B14F-4D97-AF65-F5344CB8AC3E}">
        <p14:creationId xmlns:p14="http://schemas.microsoft.com/office/powerpoint/2010/main" val="44131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childTnLst>
                                </p:cTn>
                              </p:par>
                              <p:par>
                                <p:cTn id="7" presetID="16" presetClass="emph" presetSubtype="0" repeatCount="indefinite" fill="hold" grpId="0" nodeType="withEffect">
                                  <p:stCondLst>
                                    <p:cond delay="200"/>
                                  </p:stCondLst>
                                  <p:iterate type="lt">
                                    <p:tmPct val="4000"/>
                                  </p:iterate>
                                  <p:childTnLst>
                                    <p:set>
                                      <p:cBhvr override="childStyle">
                                        <p:cTn id="8" dur="2000" fill="hold"/>
                                        <p:tgtEl>
                                          <p:spTgt spid="5"/>
                                        </p:tgtEl>
                                        <p:attrNameLst>
                                          <p:attrName>style.color</p:attrName>
                                        </p:attrNameLst>
                                      </p:cBhvr>
                                      <p:to>
                                        <p:clrVal>
                                          <a:schemeClr val="accent2"/>
                                        </p:clrVal>
                                      </p:to>
                                    </p:set>
                                    <p:set>
                                      <p:cBhvr>
                                        <p:cTn id="9" dur="2000" fill="hold"/>
                                        <p:tgtEl>
                                          <p:spTgt spid="5"/>
                                        </p:tgtEl>
                                        <p:attrNameLst>
                                          <p:attrName>fillcolor</p:attrName>
                                        </p:attrNameLst>
                                      </p:cBhvr>
                                      <p:to>
                                        <p:clrVal>
                                          <a:schemeClr val="accent2"/>
                                        </p:clrVal>
                                      </p:to>
                                    </p:set>
                                    <p:set>
                                      <p:cBhvr>
                                        <p:cTn id="10" dur="2000" fill="hold"/>
                                        <p:tgtEl>
                                          <p:spTgt spid="5"/>
                                        </p:tgtEl>
                                        <p:attrNameLst>
                                          <p:attrName>fill.type</p:attrName>
                                        </p:attrNameLst>
                                      </p:cBhvr>
                                      <p:to>
                                        <p:strVal val="solid"/>
                                      </p:to>
                                    </p:set>
                                  </p:childTnLst>
                                </p:cTn>
                              </p:par>
                              <p:par>
                                <p:cTn id="11" presetID="1" presetClass="entr" presetSubtype="0"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childTnLst>
                                </p:cTn>
                              </p:par>
                              <p:par>
                                <p:cTn id="15" presetID="26" presetClass="emph" presetSubtype="0" repeatCount="indefinite" fill="hold" grpId="0" nodeType="withEffect">
                                  <p:stCondLst>
                                    <p:cond delay="0"/>
                                  </p:stCondLst>
                                  <p:childTnLst>
                                    <p:animEffect transition="out" filter="fade">
                                      <p:cBhvr>
                                        <p:cTn id="16" dur="1000" tmFilter="0, 0; .2, .5; .8, .5; 1, 0"/>
                                        <p:tgtEl>
                                          <p:spTgt spid="16"/>
                                        </p:tgtEl>
                                      </p:cBhvr>
                                    </p:animEffect>
                                    <p:animScale>
                                      <p:cBhvr>
                                        <p:cTn id="17" dur="500" autoRev="1" fill="hold"/>
                                        <p:tgtEl>
                                          <p:spTgt spid="16"/>
                                        </p:tgtEl>
                                      </p:cBhvr>
                                      <p:by x="105000" y="105000"/>
                                    </p:animScale>
                                  </p:childTnLst>
                                </p:cTn>
                              </p:par>
                              <p:par>
                                <p:cTn id="18" presetID="3" presetClass="entr" presetSubtype="10" fill="hold" nodeType="with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1" presetClass="entr" presetSubtype="0" fill="hold" grpId="0" nodeType="withEffect">
                                  <p:stCondLst>
                                    <p:cond delay="250"/>
                                  </p:stCondLst>
                                  <p:childTnLst>
                                    <p:set>
                                      <p:cBhvr>
                                        <p:cTn id="22" dur="1" fill="hold">
                                          <p:stCondLst>
                                            <p:cond delay="0"/>
                                          </p:stCondLst>
                                        </p:cTn>
                                        <p:tgtEl>
                                          <p:spTgt spid="3"/>
                                        </p:tgtEl>
                                        <p:attrNameLst>
                                          <p:attrName>style.visibility</p:attrName>
                                        </p:attrNameLst>
                                      </p:cBhvr>
                                      <p:to>
                                        <p:strVal val="visible"/>
                                      </p:to>
                                    </p:set>
                                  </p:childTnLst>
                                </p:cTn>
                              </p:par>
                              <p:par>
                                <p:cTn id="23" presetID="3" presetClass="entr" presetSubtype="10" fill="hold" grpId="0"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Imagine 20">
            <a:extLst>
              <a:ext uri="{FF2B5EF4-FFF2-40B4-BE49-F238E27FC236}">
                <a16:creationId xmlns:a16="http://schemas.microsoft.com/office/drawing/2014/main" id="{2982158B-A2BE-32E5-F833-836B54F85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0736" y="3254725"/>
            <a:ext cx="2390552" cy="15874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Imagine 18">
            <a:extLst>
              <a:ext uri="{FF2B5EF4-FFF2-40B4-BE49-F238E27FC236}">
                <a16:creationId xmlns:a16="http://schemas.microsoft.com/office/drawing/2014/main" id="{7E22CFAD-DD89-2017-34A9-D0FB7B14F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081" y="1168765"/>
            <a:ext cx="3375006" cy="2005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Imagine 16">
            <a:extLst>
              <a:ext uri="{FF2B5EF4-FFF2-40B4-BE49-F238E27FC236}">
                <a16:creationId xmlns:a16="http://schemas.microsoft.com/office/drawing/2014/main" id="{8D135FF5-08C2-7A77-AF7F-2873202F6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1037" y="4451380"/>
            <a:ext cx="4248923" cy="2225242"/>
          </a:xfrm>
          <a:prstGeom prst="ellipse">
            <a:avLst/>
          </a:prstGeom>
          <a:ln>
            <a:noFill/>
          </a:ln>
          <a:effectLst>
            <a:softEdge rad="112500"/>
          </a:effectLst>
        </p:spPr>
      </p:pic>
      <p:pic>
        <p:nvPicPr>
          <p:cNvPr id="15" name="Imagine 14">
            <a:extLst>
              <a:ext uri="{FF2B5EF4-FFF2-40B4-BE49-F238E27FC236}">
                <a16:creationId xmlns:a16="http://schemas.microsoft.com/office/drawing/2014/main" id="{6EE0DF99-FB6F-BF6C-D1D8-65A0FE882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736" y="3507267"/>
            <a:ext cx="3863098" cy="26291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ine 8">
            <a:extLst>
              <a:ext uri="{FF2B5EF4-FFF2-40B4-BE49-F238E27FC236}">
                <a16:creationId xmlns:a16="http://schemas.microsoft.com/office/drawing/2014/main" id="{1A5E6817-90BE-8FF1-3D28-744CB1078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5117" y="1681144"/>
            <a:ext cx="3675939" cy="2159907"/>
          </a:xfrm>
          <a:prstGeom prst="rect">
            <a:avLst/>
          </a:prstGeom>
          <a:ln>
            <a:noFill/>
          </a:ln>
          <a:effectLst>
            <a:softEdge rad="112500"/>
          </a:effectLst>
        </p:spPr>
      </p:pic>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261889"/>
            <a:ext cx="10515600" cy="1325563"/>
          </a:xfrm>
        </p:spPr>
        <p:txBody>
          <a:bodyPr/>
          <a:lstStyle/>
          <a:p>
            <a:pPr algn="ctr"/>
            <a:r>
              <a:rPr lang="en-US" b="1" noProof="0" dirty="0">
                <a:solidFill>
                  <a:srgbClr val="00B050"/>
                </a:solidFill>
                <a:effectLst>
                  <a:outerShdw blurRad="38100" dist="38100" dir="2700000" algn="tl">
                    <a:srgbClr val="000000">
                      <a:alpha val="43137"/>
                    </a:srgbClr>
                  </a:outerShdw>
                </a:effectLst>
                <a:latin typeface="Gill Sans Nova" panose="020B0602020104020203" pitchFamily="34" charset="0"/>
              </a:rPr>
              <a:t>Getting to know about the Albac </a:t>
            </a:r>
            <a:r>
              <a:rPr lang="ro-RO" b="1" noProof="0" dirty="0">
                <a:solidFill>
                  <a:srgbClr val="00B050"/>
                </a:solidFill>
                <a:effectLst>
                  <a:outerShdw blurRad="38100" dist="38100" dir="2700000" algn="tl">
                    <a:srgbClr val="000000">
                      <a:alpha val="43137"/>
                    </a:srgbClr>
                  </a:outerShdw>
                </a:effectLst>
                <a:latin typeface="Gill Sans Nova" panose="020B0602020104020203" pitchFamily="34" charset="0"/>
              </a:rPr>
              <a:t> </a:t>
            </a:r>
            <a:r>
              <a:rPr lang="en-US" b="1" noProof="0" dirty="0">
                <a:solidFill>
                  <a:srgbClr val="00B050"/>
                </a:solidFill>
                <a:effectLst>
                  <a:outerShdw blurRad="38100" dist="38100" dir="2700000" algn="tl">
                    <a:srgbClr val="000000">
                      <a:alpha val="43137"/>
                    </a:srgbClr>
                  </a:outerShdw>
                </a:effectLst>
                <a:latin typeface="Gill Sans Nova" panose="020B0602020104020203" pitchFamily="34" charset="0"/>
              </a:rPr>
              <a:t>village</a:t>
            </a:r>
            <a:r>
              <a:rPr lang="en-US" noProof="0" dirty="0">
                <a:solidFill>
                  <a:srgbClr val="00B050"/>
                </a:solidFill>
              </a:rPr>
              <a:t>	</a:t>
            </a:r>
          </a:p>
        </p:txBody>
      </p:sp>
      <p:pic>
        <p:nvPicPr>
          <p:cNvPr id="5" name="Substituent conținut 4" descr="O imagine care conține în aer liber, nor, peisaj, copac">
            <a:extLst>
              <a:ext uri="{FF2B5EF4-FFF2-40B4-BE49-F238E27FC236}">
                <a16:creationId xmlns:a16="http://schemas.microsoft.com/office/drawing/2014/main" id="{0F7EBB67-433B-038C-ACC7-43ECD6F1CE18}"/>
              </a:ext>
              <a:ext uri="{C183D7F6-B498-43B3-948B-1728B52AA6E4}">
                <adec:decorative xmlns:adec="http://schemas.microsoft.com/office/drawing/2017/decorative" val="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58737" y="1190752"/>
            <a:ext cx="4299196" cy="250961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ine 10">
            <a:extLst>
              <a:ext uri="{FF2B5EF4-FFF2-40B4-BE49-F238E27FC236}">
                <a16:creationId xmlns:a16="http://schemas.microsoft.com/office/drawing/2014/main" id="{7940F148-545D-DF7F-72DA-0D77D6453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4906" y="2761096"/>
            <a:ext cx="3212325" cy="2159907"/>
          </a:xfrm>
          <a:prstGeom prst="ellipse">
            <a:avLst/>
          </a:prstGeom>
          <a:ln>
            <a:noFill/>
          </a:ln>
          <a:effectLst>
            <a:softEdge rad="112500"/>
          </a:effectLst>
        </p:spPr>
      </p:pic>
      <p:pic>
        <p:nvPicPr>
          <p:cNvPr id="13" name="Imagine 12">
            <a:extLst>
              <a:ext uri="{FF2B5EF4-FFF2-40B4-BE49-F238E27FC236}">
                <a16:creationId xmlns:a16="http://schemas.microsoft.com/office/drawing/2014/main" id="{B2FF354A-2DEC-0461-54A8-55650A1F7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8909" y="3723066"/>
            <a:ext cx="4048078" cy="20869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5" name="Imagine 24">
            <a:extLst>
              <a:ext uri="{FF2B5EF4-FFF2-40B4-BE49-F238E27FC236}">
                <a16:creationId xmlns:a16="http://schemas.microsoft.com/office/drawing/2014/main" id="{01E2F95C-E11F-661D-3B8C-B48A316FE6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9299" y="4921037"/>
            <a:ext cx="2475385" cy="17452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CasetăText 2">
            <a:extLst>
              <a:ext uri="{FF2B5EF4-FFF2-40B4-BE49-F238E27FC236}">
                <a16:creationId xmlns:a16="http://schemas.microsoft.com/office/drawing/2014/main" id="{7C2FE31C-5E98-786C-DD1A-00C75E36EAE7}"/>
              </a:ext>
            </a:extLst>
          </p:cNvPr>
          <p:cNvSpPr txBox="1"/>
          <p:nvPr/>
        </p:nvSpPr>
        <p:spPr>
          <a:xfrm>
            <a:off x="1072039" y="2024603"/>
            <a:ext cx="2723823" cy="923330"/>
          </a:xfrm>
          <a:prstGeom prst="rect">
            <a:avLst/>
          </a:prstGeom>
          <a:noFill/>
        </p:spPr>
        <p:txBody>
          <a:bodyPr wrap="none" rtlCol="0">
            <a:spAutoFit/>
          </a:bodyPr>
          <a:lstStyle/>
          <a:p>
            <a:pPr algn="just"/>
            <a:r>
              <a:rPr lang="ro-RO" dirty="0">
                <a:solidFill>
                  <a:srgbClr val="C00000"/>
                </a:solidFill>
                <a:latin typeface="Arial" panose="020B0604020202020204" pitchFamily="34" charset="0"/>
                <a:cs typeface="Arial" panose="020B0604020202020204" pitchFamily="34" charset="0"/>
              </a:rPr>
              <a:t>   M</a:t>
            </a:r>
            <a:r>
              <a:rPr lang="en-US" dirty="0" err="1">
                <a:solidFill>
                  <a:srgbClr val="C00000"/>
                </a:solidFill>
                <a:latin typeface="Arial" panose="020B0604020202020204" pitchFamily="34" charset="0"/>
                <a:cs typeface="Arial" panose="020B0604020202020204" pitchFamily="34" charset="0"/>
              </a:rPr>
              <a:t>odern</a:t>
            </a:r>
            <a:r>
              <a:rPr lang="en-US" dirty="0">
                <a:solidFill>
                  <a:srgbClr val="C00000"/>
                </a:solidFill>
                <a:latin typeface="Arial" panose="020B0604020202020204" pitchFamily="34" charset="0"/>
                <a:cs typeface="Arial" panose="020B0604020202020204" pitchFamily="34" charset="0"/>
              </a:rPr>
              <a:t> constructions,</a:t>
            </a:r>
            <a:endParaRPr lang="ro-RO" dirty="0">
              <a:solidFill>
                <a:srgbClr val="C00000"/>
              </a:solidFill>
              <a:latin typeface="Arial" panose="020B0604020202020204" pitchFamily="34" charset="0"/>
              <a:cs typeface="Arial" panose="020B0604020202020204" pitchFamily="34" charset="0"/>
            </a:endParaRPr>
          </a:p>
          <a:p>
            <a:pPr algn="just"/>
            <a:r>
              <a:rPr lang="en-US" dirty="0">
                <a:solidFill>
                  <a:srgbClr val="C00000"/>
                </a:solidFill>
                <a:latin typeface="Arial" panose="020B0604020202020204" pitchFamily="34" charset="0"/>
                <a:cs typeface="Arial" panose="020B0604020202020204" pitchFamily="34" charset="0"/>
              </a:rPr>
              <a:t> with traditional elements</a:t>
            </a:r>
            <a:endParaRPr lang="ro-RO" dirty="0">
              <a:solidFill>
                <a:srgbClr val="C00000"/>
              </a:solidFill>
              <a:latin typeface="Arial" panose="020B0604020202020204" pitchFamily="34" charset="0"/>
              <a:cs typeface="Arial" panose="020B0604020202020204" pitchFamily="34" charset="0"/>
            </a:endParaRPr>
          </a:p>
          <a:p>
            <a:pPr algn="just"/>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in harmony with nature</a:t>
            </a:r>
            <a:endParaRPr lang="ro-RO" dirty="0">
              <a:solidFill>
                <a:srgbClr val="C00000"/>
              </a:solidFill>
              <a:latin typeface="Arial" panose="020B0604020202020204" pitchFamily="34" charset="0"/>
              <a:cs typeface="Arial" panose="020B0604020202020204" pitchFamily="34" charset="0"/>
            </a:endParaRPr>
          </a:p>
        </p:txBody>
      </p:sp>
      <p:pic>
        <p:nvPicPr>
          <p:cNvPr id="23" name="Imagine 22">
            <a:extLst>
              <a:ext uri="{FF2B5EF4-FFF2-40B4-BE49-F238E27FC236}">
                <a16:creationId xmlns:a16="http://schemas.microsoft.com/office/drawing/2014/main" id="{2E909F61-4BF9-C75A-4A32-246A8A9026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489" y="4991505"/>
            <a:ext cx="2578628" cy="17552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asetăText 3">
            <a:extLst>
              <a:ext uri="{FF2B5EF4-FFF2-40B4-BE49-F238E27FC236}">
                <a16:creationId xmlns:a16="http://schemas.microsoft.com/office/drawing/2014/main" id="{431307FF-AEA7-DD90-C1D3-A335B086333F}"/>
              </a:ext>
            </a:extLst>
          </p:cNvPr>
          <p:cNvSpPr txBox="1"/>
          <p:nvPr/>
        </p:nvSpPr>
        <p:spPr>
          <a:xfrm>
            <a:off x="4990235" y="2013951"/>
            <a:ext cx="3108543" cy="1200329"/>
          </a:xfrm>
          <a:prstGeom prst="rect">
            <a:avLst/>
          </a:prstGeom>
          <a:noFill/>
        </p:spPr>
        <p:txBody>
          <a:bodyPr wrap="none" rtlCol="0">
            <a:spAutoFit/>
          </a:bodyPr>
          <a:lstStyle/>
          <a:p>
            <a:pPr algn="just"/>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The famous </a:t>
            </a:r>
            <a:r>
              <a:rPr lang="en-US" i="1" dirty="0">
                <a:solidFill>
                  <a:srgbClr val="C00000"/>
                </a:solidFill>
                <a:latin typeface="Arial" panose="020B0604020202020204" pitchFamily="34" charset="0"/>
                <a:cs typeface="Arial" panose="020B0604020202020204" pitchFamily="34" charset="0"/>
              </a:rPr>
              <a:t>Horea Church</a:t>
            </a:r>
            <a:endParaRPr lang="ro-RO" i="1" dirty="0">
              <a:solidFill>
                <a:srgbClr val="C00000"/>
              </a:solidFill>
              <a:latin typeface="Arial" panose="020B0604020202020204" pitchFamily="34" charset="0"/>
              <a:cs typeface="Arial" panose="020B0604020202020204" pitchFamily="34" charset="0"/>
            </a:endParaRPr>
          </a:p>
          <a:p>
            <a:pPr algn="just"/>
            <a:r>
              <a:rPr lang="en-US" dirty="0">
                <a:solidFill>
                  <a:srgbClr val="C00000"/>
                </a:solidFill>
                <a:latin typeface="Arial" panose="020B0604020202020204" pitchFamily="34" charset="0"/>
                <a:cs typeface="Arial" panose="020B0604020202020204" pitchFamily="34" charset="0"/>
              </a:rPr>
              <a:t> was saved</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 at the beginning</a:t>
            </a:r>
            <a:endParaRPr lang="ro-RO" dirty="0">
              <a:solidFill>
                <a:srgbClr val="C00000"/>
              </a:solidFill>
              <a:latin typeface="Arial" panose="020B0604020202020204" pitchFamily="34" charset="0"/>
              <a:cs typeface="Arial" panose="020B0604020202020204" pitchFamily="34" charset="0"/>
            </a:endParaRPr>
          </a:p>
          <a:p>
            <a:pPr algn="just"/>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of the 20th century</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 and</a:t>
            </a:r>
            <a:endParaRPr lang="ro-RO" dirty="0">
              <a:solidFill>
                <a:srgbClr val="C00000"/>
              </a:solidFill>
              <a:latin typeface="Arial" panose="020B0604020202020204" pitchFamily="34" charset="0"/>
              <a:cs typeface="Arial" panose="020B0604020202020204" pitchFamily="34" charset="0"/>
            </a:endParaRPr>
          </a:p>
          <a:p>
            <a:pPr algn="just"/>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moved to </a:t>
            </a:r>
            <a:r>
              <a:rPr lang="en-US" dirty="0" err="1">
                <a:solidFill>
                  <a:srgbClr val="C00000"/>
                </a:solidFill>
                <a:latin typeface="Arial" panose="020B0604020202020204" pitchFamily="34" charset="0"/>
                <a:cs typeface="Arial" panose="020B0604020202020204" pitchFamily="34" charset="0"/>
              </a:rPr>
              <a:t>Olănești</a:t>
            </a:r>
            <a:endParaRPr lang="ro-RO" dirty="0">
              <a:solidFill>
                <a:srgbClr val="C00000"/>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34604FE3-198D-1B3B-0BDD-48DE87B657EA}"/>
              </a:ext>
            </a:extLst>
          </p:cNvPr>
          <p:cNvSpPr txBox="1"/>
          <p:nvPr/>
        </p:nvSpPr>
        <p:spPr>
          <a:xfrm>
            <a:off x="8666174" y="1448635"/>
            <a:ext cx="3239913" cy="1477328"/>
          </a:xfrm>
          <a:prstGeom prst="rect">
            <a:avLst/>
          </a:prstGeom>
          <a:noFill/>
        </p:spPr>
        <p:txBody>
          <a:bodyPr wrap="square" rtlCol="0">
            <a:spAutoFit/>
          </a:bodyPr>
          <a:lstStyle/>
          <a:p>
            <a:pPr algn="ctr"/>
            <a:r>
              <a:rPr lang="ro-RO" dirty="0">
                <a:solidFill>
                  <a:srgbClr val="C00000"/>
                </a:solidFill>
                <a:latin typeface="Arial" panose="020B0604020202020204" pitchFamily="34" charset="0"/>
                <a:cs typeface="Arial" panose="020B0604020202020204" pitchFamily="34" charset="0"/>
              </a:rPr>
              <a:t>T</a:t>
            </a:r>
            <a:r>
              <a:rPr lang="en-US" dirty="0" err="1">
                <a:solidFill>
                  <a:srgbClr val="C00000"/>
                </a:solidFill>
                <a:latin typeface="Arial" panose="020B0604020202020204" pitchFamily="34" charset="0"/>
                <a:cs typeface="Arial" panose="020B0604020202020204" pitchFamily="34" charset="0"/>
              </a:rPr>
              <a:t>ourists</a:t>
            </a:r>
            <a:r>
              <a:rPr lang="en-US" dirty="0">
                <a:solidFill>
                  <a:srgbClr val="C00000"/>
                </a:solidFill>
                <a:latin typeface="Arial" panose="020B0604020202020204" pitchFamily="34" charset="0"/>
                <a:cs typeface="Arial" panose="020B0604020202020204" pitchFamily="34" charset="0"/>
              </a:rPr>
              <a:t> can swim in summer</a:t>
            </a:r>
            <a:endParaRPr lang="ro-RO" dirty="0">
              <a:solidFill>
                <a:srgbClr val="C00000"/>
              </a:solidFill>
              <a:latin typeface="Arial" panose="020B0604020202020204" pitchFamily="34" charset="0"/>
              <a:cs typeface="Arial" panose="020B0604020202020204" pitchFamily="34" charset="0"/>
            </a:endParaRPr>
          </a:p>
          <a:p>
            <a:pPr algn="ctr"/>
            <a:r>
              <a:rPr lang="en-US" dirty="0">
                <a:solidFill>
                  <a:srgbClr val="C00000"/>
                </a:solidFill>
                <a:latin typeface="Arial" panose="020B0604020202020204" pitchFamily="34" charset="0"/>
                <a:cs typeface="Arial" panose="020B0604020202020204" pitchFamily="34" charset="0"/>
              </a:rPr>
              <a:t> in the mountains -700 </a:t>
            </a:r>
            <a:r>
              <a:rPr lang="en-US" dirty="0" err="1">
                <a:solidFill>
                  <a:srgbClr val="C00000"/>
                </a:solidFill>
                <a:latin typeface="Arial" panose="020B0604020202020204" pitchFamily="34" charset="0"/>
                <a:cs typeface="Arial" panose="020B0604020202020204" pitchFamily="34" charset="0"/>
              </a:rPr>
              <a:t>altitude,in</a:t>
            </a:r>
            <a:r>
              <a:rPr lang="en-US" dirty="0">
                <a:solidFill>
                  <a:srgbClr val="C00000"/>
                </a:solidFill>
                <a:latin typeface="Arial" panose="020B0604020202020204" pitchFamily="34" charset="0"/>
                <a:cs typeface="Arial" panose="020B0604020202020204" pitchFamily="34" charset="0"/>
              </a:rPr>
              <a:t> pools with water heated by</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solar panels and heat pumps</a:t>
            </a:r>
            <a:endParaRPr lang="ro-RO" dirty="0">
              <a:solidFill>
                <a:srgbClr val="C00000"/>
              </a:solidFill>
              <a:latin typeface="Arial" panose="020B060402020202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EF41AF2B-241B-8F24-1FDF-EBB954B806F3}"/>
              </a:ext>
            </a:extLst>
          </p:cNvPr>
          <p:cNvSpPr txBox="1"/>
          <p:nvPr/>
        </p:nvSpPr>
        <p:spPr>
          <a:xfrm>
            <a:off x="7050684" y="3375446"/>
            <a:ext cx="2800767" cy="1200329"/>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The micro-regional tourist</a:t>
            </a:r>
            <a:endParaRPr lang="ro-RO" dirty="0">
              <a:solidFill>
                <a:srgbClr val="C00000"/>
              </a:solidFill>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information center,</a:t>
            </a:r>
            <a:endParaRPr lang="ro-RO" dirty="0">
              <a:solidFill>
                <a:srgbClr val="C00000"/>
              </a:solidFill>
              <a:latin typeface="Arial" panose="020B0604020202020204" pitchFamily="34" charset="0"/>
              <a:cs typeface="Arial" panose="020B0604020202020204" pitchFamily="34" charset="0"/>
            </a:endParaRPr>
          </a:p>
          <a:p>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traditionally built in</a:t>
            </a:r>
            <a:endParaRPr lang="ro-RO" dirty="0">
              <a:solidFill>
                <a:srgbClr val="C00000"/>
              </a:solidFill>
              <a:latin typeface="Arial" panose="020B0604020202020204" pitchFamily="34" charset="0"/>
              <a:cs typeface="Arial" panose="020B0604020202020204" pitchFamily="34" charset="0"/>
            </a:endParaRPr>
          </a:p>
          <a:p>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the style of </a:t>
            </a:r>
            <a:r>
              <a:rPr lang="en-US" dirty="0" err="1">
                <a:solidFill>
                  <a:srgbClr val="C00000"/>
                </a:solidFill>
                <a:latin typeface="Arial" panose="020B0604020202020204" pitchFamily="34" charset="0"/>
                <a:cs typeface="Arial" panose="020B0604020202020204" pitchFamily="34" charset="0"/>
              </a:rPr>
              <a:t>Țării</a:t>
            </a:r>
            <a:r>
              <a:rPr lang="en-US" dirty="0">
                <a:solidFill>
                  <a:srgbClr val="C00000"/>
                </a:solidFill>
                <a:latin typeface="Arial" panose="020B0604020202020204" pitchFamily="34" charset="0"/>
                <a:cs typeface="Arial" panose="020B0604020202020204" pitchFamily="34" charset="0"/>
              </a:rPr>
              <a:t> Moților</a:t>
            </a:r>
            <a:endParaRPr lang="ro-RO" dirty="0">
              <a:solidFill>
                <a:srgbClr val="C00000"/>
              </a:solidFill>
              <a:latin typeface="Arial" panose="020B0604020202020204" pitchFamily="34" charset="0"/>
              <a:cs typeface="Arial" panose="020B0604020202020204" pitchFamily="34" charset="0"/>
            </a:endParaRPr>
          </a:p>
        </p:txBody>
      </p:sp>
      <p:sp>
        <p:nvSpPr>
          <p:cNvPr id="8" name="CasetăText 7">
            <a:extLst>
              <a:ext uri="{FF2B5EF4-FFF2-40B4-BE49-F238E27FC236}">
                <a16:creationId xmlns:a16="http://schemas.microsoft.com/office/drawing/2014/main" id="{07678E5B-1D00-55C9-BF7F-8013C3327893}"/>
              </a:ext>
            </a:extLst>
          </p:cNvPr>
          <p:cNvSpPr txBox="1"/>
          <p:nvPr/>
        </p:nvSpPr>
        <p:spPr>
          <a:xfrm>
            <a:off x="367156" y="4310700"/>
            <a:ext cx="2454518" cy="1200329"/>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Spectacular hotel built</a:t>
            </a:r>
            <a:endParaRPr lang="ro-RO" dirty="0">
              <a:solidFill>
                <a:srgbClr val="C00000"/>
              </a:solidFill>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on</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a mountain peak,</a:t>
            </a:r>
            <a:endParaRPr lang="ro-RO" dirty="0">
              <a:solidFill>
                <a:srgbClr val="C00000"/>
              </a:solidFill>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for events and</a:t>
            </a:r>
            <a:endParaRPr lang="ro-RO" dirty="0">
              <a:solidFill>
                <a:srgbClr val="C00000"/>
              </a:solidFill>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school camps</a:t>
            </a:r>
            <a:endParaRPr lang="ro-RO" dirty="0">
              <a:solidFill>
                <a:srgbClr val="C00000"/>
              </a:solidFill>
              <a:latin typeface="Arial" panose="020B0604020202020204" pitchFamily="34" charset="0"/>
              <a:cs typeface="Arial" panose="020B0604020202020204" pitchFamily="34" charset="0"/>
            </a:endParaRPr>
          </a:p>
        </p:txBody>
      </p:sp>
      <p:sp>
        <p:nvSpPr>
          <p:cNvPr id="10" name="CasetăText 9">
            <a:extLst>
              <a:ext uri="{FF2B5EF4-FFF2-40B4-BE49-F238E27FC236}">
                <a16:creationId xmlns:a16="http://schemas.microsoft.com/office/drawing/2014/main" id="{90BFAAA6-3D3E-0F2A-ED0C-9EDE349823D0}"/>
              </a:ext>
            </a:extLst>
          </p:cNvPr>
          <p:cNvSpPr txBox="1"/>
          <p:nvPr/>
        </p:nvSpPr>
        <p:spPr>
          <a:xfrm>
            <a:off x="6539137" y="5015625"/>
            <a:ext cx="3031599" cy="923330"/>
          </a:xfrm>
          <a:prstGeom prst="rect">
            <a:avLst/>
          </a:prstGeom>
          <a:noFill/>
        </p:spPr>
        <p:txBody>
          <a:bodyPr wrap="none" rtlCol="0">
            <a:spAutoFit/>
          </a:bodyPr>
          <a:lstStyle/>
          <a:p>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Mansion built in a</a:t>
            </a:r>
            <a:endParaRPr lang="ro-RO" dirty="0">
              <a:solidFill>
                <a:srgbClr val="C00000"/>
              </a:solidFill>
              <a:latin typeface="Arial" panose="020B0604020202020204" pitchFamily="34" charset="0"/>
              <a:cs typeface="Arial" panose="020B0604020202020204" pitchFamily="34" charset="0"/>
            </a:endParaRPr>
          </a:p>
          <a:p>
            <a:r>
              <a:rPr lang="ro-RO" dirty="0">
                <a:solidFill>
                  <a:srgbClr val="C00000"/>
                </a:solidFill>
                <a:latin typeface="Arial" panose="020B0604020202020204" pitchFamily="34" charset="0"/>
                <a:cs typeface="Arial" panose="020B0604020202020204" pitchFamily="34" charset="0"/>
              </a:rPr>
              <a:t>  m</a:t>
            </a:r>
            <a:r>
              <a:rPr lang="en-US" dirty="0" err="1">
                <a:solidFill>
                  <a:srgbClr val="C00000"/>
                </a:solidFill>
                <a:latin typeface="Arial" panose="020B0604020202020204" pitchFamily="34" charset="0"/>
                <a:cs typeface="Arial" panose="020B0604020202020204" pitchFamily="34" charset="0"/>
              </a:rPr>
              <a:t>ountain</a:t>
            </a:r>
            <a:r>
              <a:rPr lang="ro-RO" dirty="0">
                <a:solidFill>
                  <a:srgbClr val="C00000"/>
                </a:solidFill>
                <a:latin typeface="Arial" panose="020B0604020202020204" pitchFamily="34" charset="0"/>
                <a:cs typeface="Arial" panose="020B0604020202020204" pitchFamily="34" charset="0"/>
              </a:rPr>
              <a:t> </a:t>
            </a:r>
            <a:r>
              <a:rPr lang="ro-RO" dirty="0" err="1">
                <a:solidFill>
                  <a:srgbClr val="C00000"/>
                </a:solidFill>
                <a:latin typeface="Arial" panose="020B0604020202020204" pitchFamily="34" charset="0"/>
                <a:cs typeface="Arial" panose="020B0604020202020204" pitchFamily="34" charset="0"/>
              </a:rPr>
              <a:t>glade</a:t>
            </a:r>
            <a:r>
              <a:rPr lang="en-US" dirty="0">
                <a:solidFill>
                  <a:srgbClr val="C00000"/>
                </a:solidFill>
                <a:latin typeface="Arial" panose="020B0604020202020204" pitchFamily="34" charset="0"/>
                <a:cs typeface="Arial" panose="020B0604020202020204" pitchFamily="34" charset="0"/>
              </a:rPr>
              <a:t>, for</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events</a:t>
            </a:r>
            <a:endParaRPr lang="ro-RO" dirty="0">
              <a:solidFill>
                <a:srgbClr val="C00000"/>
              </a:solidFill>
              <a:latin typeface="Arial" panose="020B0604020202020204" pitchFamily="34" charset="0"/>
              <a:cs typeface="Arial" panose="020B0604020202020204" pitchFamily="34" charset="0"/>
            </a:endParaRPr>
          </a:p>
          <a:p>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 </a:t>
            </a:r>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and school camps</a:t>
            </a:r>
            <a:endParaRPr lang="ro-RO" dirty="0">
              <a:solidFill>
                <a:srgbClr val="C00000"/>
              </a:solidFill>
              <a:latin typeface="Arial" panose="020B0604020202020204" pitchFamily="34" charset="0"/>
              <a:cs typeface="Arial" panose="020B0604020202020204" pitchFamily="34" charset="0"/>
            </a:endParaRPr>
          </a:p>
        </p:txBody>
      </p:sp>
      <p:sp>
        <p:nvSpPr>
          <p:cNvPr id="12" name="CasetăText 11">
            <a:extLst>
              <a:ext uri="{FF2B5EF4-FFF2-40B4-BE49-F238E27FC236}">
                <a16:creationId xmlns:a16="http://schemas.microsoft.com/office/drawing/2014/main" id="{A3267E13-EA71-5181-4B6B-1322BED2EB5B}"/>
              </a:ext>
            </a:extLst>
          </p:cNvPr>
          <p:cNvSpPr txBox="1"/>
          <p:nvPr/>
        </p:nvSpPr>
        <p:spPr>
          <a:xfrm>
            <a:off x="3693220" y="3971405"/>
            <a:ext cx="2873414" cy="1200329"/>
          </a:xfrm>
          <a:prstGeom prst="rect">
            <a:avLst/>
          </a:prstGeom>
          <a:noFill/>
        </p:spPr>
        <p:txBody>
          <a:bodyPr wrap="square" rtlCol="0">
            <a:spAutoFit/>
          </a:bodyPr>
          <a:lstStyle/>
          <a:p>
            <a:r>
              <a:rPr lang="en-US" dirty="0">
                <a:solidFill>
                  <a:srgbClr val="C00000"/>
                </a:solidFill>
                <a:latin typeface="Arial" panose="020B0604020202020204" pitchFamily="34" charset="0"/>
                <a:cs typeface="Arial" panose="020B0604020202020204" pitchFamily="34" charset="0"/>
              </a:rPr>
              <a:t>Saint Elijah Monastery,</a:t>
            </a:r>
            <a:endParaRPr lang="ro-RO" dirty="0">
              <a:solidFill>
                <a:srgbClr val="C00000"/>
              </a:solidFill>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traditionally built, intended for pilgrimages in the summer months</a:t>
            </a:r>
            <a:endParaRPr lang="ro-RO" dirty="0">
              <a:solidFill>
                <a:srgbClr val="C00000"/>
              </a:solidFill>
              <a:latin typeface="Arial" panose="020B0604020202020204" pitchFamily="34" charset="0"/>
              <a:cs typeface="Arial" panose="020B0604020202020204" pitchFamily="34" charset="0"/>
            </a:endParaRPr>
          </a:p>
        </p:txBody>
      </p:sp>
      <p:sp>
        <p:nvSpPr>
          <p:cNvPr id="14" name="CasetăText 13">
            <a:extLst>
              <a:ext uri="{FF2B5EF4-FFF2-40B4-BE49-F238E27FC236}">
                <a16:creationId xmlns:a16="http://schemas.microsoft.com/office/drawing/2014/main" id="{0A27369F-ED0E-5E99-D57A-AD4D623EF226}"/>
              </a:ext>
            </a:extLst>
          </p:cNvPr>
          <p:cNvSpPr txBox="1"/>
          <p:nvPr/>
        </p:nvSpPr>
        <p:spPr>
          <a:xfrm>
            <a:off x="10218584" y="3648239"/>
            <a:ext cx="1210588" cy="923330"/>
          </a:xfrm>
          <a:prstGeom prst="rect">
            <a:avLst/>
          </a:prstGeom>
          <a:noFill/>
        </p:spPr>
        <p:txBody>
          <a:bodyPr wrap="none" rtlCol="0">
            <a:spAutoFit/>
          </a:bodyPr>
          <a:lstStyle/>
          <a:p>
            <a:r>
              <a:rPr lang="ro-RO" dirty="0">
                <a:solidFill>
                  <a:srgbClr val="C00000"/>
                </a:solidFill>
                <a:latin typeface="Arial" panose="020B0604020202020204" pitchFamily="34" charset="0"/>
                <a:cs typeface="Arial" panose="020B0604020202020204" pitchFamily="34" charset="0"/>
              </a:rPr>
              <a:t>  Indoor </a:t>
            </a:r>
          </a:p>
          <a:p>
            <a:r>
              <a:rPr lang="ro-RO" dirty="0" err="1">
                <a:solidFill>
                  <a:srgbClr val="C00000"/>
                </a:solidFill>
                <a:latin typeface="Arial" panose="020B0604020202020204" pitchFamily="34" charset="0"/>
                <a:cs typeface="Arial" panose="020B0604020202020204" pitchFamily="34" charset="0"/>
              </a:rPr>
              <a:t>swimming</a:t>
            </a:r>
            <a:endParaRPr lang="ro-RO" dirty="0">
              <a:solidFill>
                <a:srgbClr val="C00000"/>
              </a:solidFill>
              <a:latin typeface="Arial" panose="020B0604020202020204" pitchFamily="34" charset="0"/>
              <a:cs typeface="Arial" panose="020B0604020202020204" pitchFamily="34" charset="0"/>
            </a:endParaRPr>
          </a:p>
          <a:p>
            <a:r>
              <a:rPr lang="ro-RO" dirty="0">
                <a:solidFill>
                  <a:srgbClr val="C00000"/>
                </a:solidFill>
                <a:latin typeface="Arial" panose="020B0604020202020204" pitchFamily="34" charset="0"/>
                <a:cs typeface="Arial" panose="020B0604020202020204" pitchFamily="34" charset="0"/>
              </a:rPr>
              <a:t>     pool</a:t>
            </a:r>
          </a:p>
        </p:txBody>
      </p:sp>
      <p:sp>
        <p:nvSpPr>
          <p:cNvPr id="16" name="CasetăText 15">
            <a:extLst>
              <a:ext uri="{FF2B5EF4-FFF2-40B4-BE49-F238E27FC236}">
                <a16:creationId xmlns:a16="http://schemas.microsoft.com/office/drawing/2014/main" id="{AA3F2260-2647-A80C-80E3-5889F369C492}"/>
              </a:ext>
            </a:extLst>
          </p:cNvPr>
          <p:cNvSpPr txBox="1"/>
          <p:nvPr/>
        </p:nvSpPr>
        <p:spPr>
          <a:xfrm>
            <a:off x="2433950" y="5978759"/>
            <a:ext cx="1749197" cy="369332"/>
          </a:xfrm>
          <a:prstGeom prst="rect">
            <a:avLst/>
          </a:prstGeom>
          <a:noFill/>
        </p:spPr>
        <p:txBody>
          <a:bodyPr wrap="none" rtlCol="0">
            <a:spAutoFit/>
          </a:bodyPr>
          <a:lstStyle/>
          <a:p>
            <a:r>
              <a:rPr lang="ro-RO" dirty="0">
                <a:solidFill>
                  <a:srgbClr val="C00000"/>
                </a:solidFill>
                <a:latin typeface="Arial" panose="020B0604020202020204" pitchFamily="34" charset="0"/>
                <a:cs typeface="Arial" panose="020B0604020202020204" pitchFamily="34" charset="0"/>
              </a:rPr>
              <a:t>Adventure </a:t>
            </a:r>
            <a:r>
              <a:rPr lang="ro-RO" dirty="0" err="1">
                <a:solidFill>
                  <a:srgbClr val="C00000"/>
                </a:solidFill>
                <a:latin typeface="Arial" panose="020B0604020202020204" pitchFamily="34" charset="0"/>
                <a:cs typeface="Arial" panose="020B0604020202020204" pitchFamily="34" charset="0"/>
              </a:rPr>
              <a:t>park</a:t>
            </a:r>
            <a:endParaRPr lang="ro-RO" dirty="0">
              <a:solidFill>
                <a:srgbClr val="C00000"/>
              </a:solidFill>
              <a:latin typeface="Arial" panose="020B0604020202020204" pitchFamily="34" charset="0"/>
              <a:cs typeface="Arial" panose="020B0604020202020204" pitchFamily="34" charset="0"/>
            </a:endParaRPr>
          </a:p>
        </p:txBody>
      </p:sp>
      <p:sp>
        <p:nvSpPr>
          <p:cNvPr id="18" name="CasetăText 17">
            <a:extLst>
              <a:ext uri="{FF2B5EF4-FFF2-40B4-BE49-F238E27FC236}">
                <a16:creationId xmlns:a16="http://schemas.microsoft.com/office/drawing/2014/main" id="{DB687EA2-8D12-3730-C07F-0973A4F56EFA}"/>
              </a:ext>
            </a:extLst>
          </p:cNvPr>
          <p:cNvSpPr txBox="1"/>
          <p:nvPr/>
        </p:nvSpPr>
        <p:spPr>
          <a:xfrm>
            <a:off x="10075511" y="5470500"/>
            <a:ext cx="1441420" cy="646331"/>
          </a:xfrm>
          <a:prstGeom prst="rect">
            <a:avLst/>
          </a:prstGeom>
          <a:noFill/>
        </p:spPr>
        <p:txBody>
          <a:bodyPr wrap="none" rtlCol="0">
            <a:spAutoFit/>
          </a:bodyPr>
          <a:lstStyle/>
          <a:p>
            <a:r>
              <a:rPr lang="ro-RO" dirty="0" err="1">
                <a:solidFill>
                  <a:srgbClr val="C00000"/>
                </a:solidFill>
                <a:latin typeface="Arial" panose="020B0604020202020204" pitchFamily="34" charset="0"/>
                <a:cs typeface="Arial" panose="020B0604020202020204" pitchFamily="34" charset="0"/>
              </a:rPr>
              <a:t>Traditional</a:t>
            </a:r>
            <a:endParaRPr lang="ro-RO" dirty="0">
              <a:solidFill>
                <a:srgbClr val="C00000"/>
              </a:solidFill>
              <a:latin typeface="Arial" panose="020B0604020202020204" pitchFamily="34" charset="0"/>
              <a:cs typeface="Arial" panose="020B0604020202020204" pitchFamily="34" charset="0"/>
            </a:endParaRPr>
          </a:p>
          <a:p>
            <a:r>
              <a:rPr lang="ro-RO" dirty="0" err="1">
                <a:solidFill>
                  <a:srgbClr val="C00000"/>
                </a:solidFill>
                <a:latin typeface="Arial" panose="020B0604020202020204" pitchFamily="34" charset="0"/>
                <a:cs typeface="Arial" panose="020B0604020202020204" pitchFamily="34" charset="0"/>
              </a:rPr>
              <a:t>winter</a:t>
            </a:r>
            <a:r>
              <a:rPr lang="ro-RO" dirty="0">
                <a:solidFill>
                  <a:srgbClr val="C00000"/>
                </a:solidFill>
                <a:latin typeface="Arial" panose="020B0604020202020204" pitchFamily="34" charset="0"/>
                <a:cs typeface="Arial" panose="020B0604020202020204" pitchFamily="34" charset="0"/>
              </a:rPr>
              <a:t> </a:t>
            </a:r>
            <a:r>
              <a:rPr lang="ro-RO" dirty="0" err="1">
                <a:solidFill>
                  <a:srgbClr val="C00000"/>
                </a:solidFill>
                <a:latin typeface="Arial" panose="020B0604020202020204" pitchFamily="34" charset="0"/>
                <a:cs typeface="Arial" panose="020B0604020202020204" pitchFamily="34" charset="0"/>
              </a:rPr>
              <a:t>walks</a:t>
            </a:r>
            <a:endParaRPr lang="ro-RO"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6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18" presetClass="entr" presetSubtype="1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nodeType="clickEffect">
                                  <p:stCondLst>
                                    <p:cond delay="0"/>
                                  </p:stCondLst>
                                  <p:childTnLst>
                                    <p:animEffect transition="out" filter="wipe(dow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subTnLst>
                                    <p:audio>
                                      <p:cMediaNode vol="100000">
                                        <p:cTn display="0" masterRel="sameClick">
                                          <p:stCondLst>
                                            <p:cond evt="begin" delay="0">
                                              <p:tn val="57"/>
                                            </p:cond>
                                          </p:stCondLst>
                                          <p:endCondLst>
                                            <p:cond evt="onStopAudio" delay="0">
                                              <p:tgtEl>
                                                <p:sldTgt/>
                                              </p:tgtEl>
                                            </p:cond>
                                          </p:endCondLst>
                                        </p:cTn>
                                        <p:tgtEl>
                                          <p:sndTgt r:embed="rId2"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childTnLst>
                                  <p:subTnLst>
                                    <p:audio>
                                      <p:cMediaNode vol="100000">
                                        <p:cTn display="0" masterRel="sameClick">
                                          <p:stCondLst>
                                            <p:cond evt="begin" delay="0">
                                              <p:tn val="72"/>
                                            </p:cond>
                                          </p:stCondLst>
                                          <p:endCondLst>
                                            <p:cond evt="onStopAudio" delay="0">
                                              <p:tgtEl>
                                                <p:sldTgt/>
                                              </p:tgtEl>
                                            </p:cond>
                                          </p:endCondLst>
                                        </p:cTn>
                                        <p:tgtEl>
                                          <p:sndTgt r:embed="rId2" name="camera.wav"/>
                                        </p:tgtEl>
                                      </p:cMediaNode>
                                    </p:audio>
                                  </p:subTnLst>
                                </p:cTn>
                              </p:par>
                            </p:childTnLst>
                          </p:cTn>
                        </p:par>
                      </p:childTnLst>
                    </p:cTn>
                  </p:par>
                  <p:par>
                    <p:cTn id="74" fill="hold">
                      <p:stCondLst>
                        <p:cond delay="indefinite"/>
                      </p:stCondLst>
                      <p:childTnLst>
                        <p:par>
                          <p:cTn id="75" fill="hold">
                            <p:stCondLst>
                              <p:cond delay="0"/>
                            </p:stCondLst>
                            <p:childTnLst>
                              <p:par>
                                <p:cTn id="76" presetID="22" presetClass="exit" presetSubtype="4" fill="hold" grpId="1" nodeType="clickEffect">
                                  <p:stCondLst>
                                    <p:cond delay="0"/>
                                  </p:stCondLst>
                                  <p:childTnLst>
                                    <p:animEffect transition="out" filter="wipe(down)">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par>
                          <p:cTn id="79" fill="hold">
                            <p:stCondLst>
                              <p:cond delay="500"/>
                            </p:stCondLst>
                            <p:childTnLst>
                              <p:par>
                                <p:cTn id="80" presetID="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nodeType="clickEffect">
                                  <p:stCondLst>
                                    <p:cond delay="0"/>
                                  </p:stCondLst>
                                  <p:childTnLst>
                                    <p:animEffect transition="out" filter="wipe(down)">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87"/>
                                            </p:cond>
                                          </p:stCondLst>
                                          <p:endCondLst>
                                            <p:cond evt="onStopAudio" delay="0">
                                              <p:tgtEl>
                                                <p:sldTgt/>
                                              </p:tgtEl>
                                            </p:cond>
                                          </p:endCondLst>
                                        </p:cTn>
                                        <p:tgtEl>
                                          <p:sndTgt r:embed="rId2" name="camera.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xit" presetSubtype="4" fill="hold" grpId="1" nodeType="clickEffect">
                                  <p:stCondLst>
                                    <p:cond delay="0"/>
                                  </p:stCondLst>
                                  <p:childTnLst>
                                    <p:animEffect transition="out" filter="wipe(down)">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xit" presetSubtype="4" fill="hold" nodeType="clickEffect">
                                  <p:stCondLst>
                                    <p:cond delay="0"/>
                                  </p:stCondLst>
                                  <p:childTnLst>
                                    <p:animEffect transition="out" filter="wipe(down)">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102"/>
                                            </p:cond>
                                          </p:stCondLst>
                                          <p:endCondLst>
                                            <p:cond evt="onStopAudio" delay="0">
                                              <p:tgtEl>
                                                <p:sldTgt/>
                                              </p:tgtEl>
                                            </p:cond>
                                          </p:endCondLst>
                                        </p:cTn>
                                        <p:tgtEl>
                                          <p:sndTgt r:embed="rId2" name="camera.wav"/>
                                        </p:tgtEl>
                                      </p:cMediaNode>
                                    </p:audio>
                                  </p:subTnLst>
                                </p:cTn>
                              </p:par>
                            </p:childTnLst>
                          </p:cTn>
                        </p:par>
                      </p:childTnLst>
                    </p:cTn>
                  </p:par>
                  <p:par>
                    <p:cTn id="104" fill="hold">
                      <p:stCondLst>
                        <p:cond delay="indefinite"/>
                      </p:stCondLst>
                      <p:childTnLst>
                        <p:par>
                          <p:cTn id="105" fill="hold">
                            <p:stCondLst>
                              <p:cond delay="0"/>
                            </p:stCondLst>
                            <p:childTnLst>
                              <p:par>
                                <p:cTn id="106" presetID="22" presetClass="exit" presetSubtype="4" fill="hold" grpId="1" nodeType="clickEffect">
                                  <p:stCondLst>
                                    <p:cond delay="0"/>
                                  </p:stCondLst>
                                  <p:childTnLst>
                                    <p:animEffect transition="out" filter="wipe(down)">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childTnLst>
                          </p:cTn>
                        </p:par>
                        <p:par>
                          <p:cTn id="109" fill="hold">
                            <p:stCondLst>
                              <p:cond delay="500"/>
                            </p:stCondLst>
                            <p:childTnLst>
                              <p:par>
                                <p:cTn id="110" presetID="1" presetClass="entr" presetSubtype="0" fill="hold" nodeType="afterEffect">
                                  <p:stCondLst>
                                    <p:cond delay="0"/>
                                  </p:stCondLst>
                                  <p:childTnLst>
                                    <p:set>
                                      <p:cBhvr>
                                        <p:cTn id="111" dur="1" fill="hold">
                                          <p:stCondLst>
                                            <p:cond delay="0"/>
                                          </p:stCondLst>
                                        </p:cTn>
                                        <p:tgtEl>
                                          <p:spTgt spid="1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2" presetClass="exit" presetSubtype="4" fill="hold" nodeType="clickEffect">
                                  <p:stCondLst>
                                    <p:cond delay="0"/>
                                  </p:stCondLst>
                                  <p:childTnLst>
                                    <p:animEffect transition="out" filter="wipe(down)">
                                      <p:cBhvr>
                                        <p:cTn id="115" dur="500"/>
                                        <p:tgtEl>
                                          <p:spTgt spid="21"/>
                                        </p:tgtEl>
                                      </p:cBhvr>
                                    </p:animEffect>
                                    <p:set>
                                      <p:cBhvr>
                                        <p:cTn id="116" dur="1" fill="hold">
                                          <p:stCondLst>
                                            <p:cond delay="499"/>
                                          </p:stCondLst>
                                        </p:cTn>
                                        <p:tgtEl>
                                          <p:spTgt spid="21"/>
                                        </p:tgtEl>
                                        <p:attrNameLst>
                                          <p:attrName>style.visibility</p:attrName>
                                        </p:attrNameLst>
                                      </p:cBhvr>
                                      <p:to>
                                        <p:strVal val="hidden"/>
                                      </p:to>
                                    </p:set>
                                  </p:childTnLst>
                                </p:cTn>
                              </p:par>
                              <p:par>
                                <p:cTn id="117" presetID="1" presetClass="entr" presetSubtype="0" fill="hold" grpId="0" nodeType="withEffect">
                                  <p:stCondLst>
                                    <p:cond delay="0"/>
                                  </p:stCondLst>
                                  <p:childTnLst>
                                    <p:set>
                                      <p:cBhvr>
                                        <p:cTn id="118" dur="1" fill="hold">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117"/>
                                            </p:cond>
                                          </p:stCondLst>
                                          <p:endCondLst>
                                            <p:cond evt="onStopAudio" delay="0">
                                              <p:tgtEl>
                                                <p:sldTgt/>
                                              </p:tgtEl>
                                            </p:cond>
                                          </p:endCondLst>
                                        </p:cTn>
                                        <p:tgtEl>
                                          <p:sndTgt r:embed="rId2" name="camera.wav"/>
                                        </p:tgtEl>
                                      </p:cMediaNode>
                                    </p:audio>
                                  </p:subTnLst>
                                </p:cTn>
                              </p:par>
                            </p:childTnLst>
                          </p:cTn>
                        </p:par>
                      </p:childTnLst>
                    </p:cTn>
                  </p:par>
                  <p:par>
                    <p:cTn id="119" fill="hold">
                      <p:stCondLst>
                        <p:cond delay="indefinite"/>
                      </p:stCondLst>
                      <p:childTnLst>
                        <p:par>
                          <p:cTn id="120" fill="hold">
                            <p:stCondLst>
                              <p:cond delay="0"/>
                            </p:stCondLst>
                            <p:childTnLst>
                              <p:par>
                                <p:cTn id="121" presetID="22" presetClass="exit" presetSubtype="4" fill="hold" grpId="1" nodeType="clickEffect">
                                  <p:stCondLst>
                                    <p:cond delay="0"/>
                                  </p:stCondLst>
                                  <p:childTnLst>
                                    <p:animEffect transition="out" filter="wipe(down)">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par>
                          <p:cTn id="124" fill="hold">
                            <p:stCondLst>
                              <p:cond delay="500"/>
                            </p:stCondLst>
                            <p:childTnLst>
                              <p:par>
                                <p:cTn id="125" presetID="1" presetClass="entr" presetSubtype="0" fill="hold" nodeType="afterEffect">
                                  <p:stCondLst>
                                    <p:cond delay="0"/>
                                  </p:stCondLst>
                                  <p:childTnLst>
                                    <p:set>
                                      <p:cBhvr>
                                        <p:cTn id="126" dur="1" fill="hold">
                                          <p:stCondLst>
                                            <p:cond delay="0"/>
                                          </p:stCondLst>
                                        </p:cTn>
                                        <p:tgtEl>
                                          <p:spTgt spid="2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22" presetClass="exit" presetSubtype="4" fill="hold" nodeType="clickEffect">
                                  <p:stCondLst>
                                    <p:cond delay="0"/>
                                  </p:stCondLst>
                                  <p:childTnLst>
                                    <p:animEffect transition="out" filter="wipe(down)">
                                      <p:cBhvr>
                                        <p:cTn id="130" dur="500"/>
                                        <p:tgtEl>
                                          <p:spTgt spid="23"/>
                                        </p:tgtEl>
                                      </p:cBhvr>
                                    </p:animEffect>
                                    <p:set>
                                      <p:cBhvr>
                                        <p:cTn id="131" dur="1" fill="hold">
                                          <p:stCondLst>
                                            <p:cond delay="499"/>
                                          </p:stCondLst>
                                        </p:cTn>
                                        <p:tgtEl>
                                          <p:spTgt spid="23"/>
                                        </p:tgtEl>
                                        <p:attrNameLst>
                                          <p:attrName>style.visibility</p:attrName>
                                        </p:attrNameLst>
                                      </p:cBhvr>
                                      <p:to>
                                        <p:strVal val="hidden"/>
                                      </p:to>
                                    </p:set>
                                  </p:childTnLst>
                                </p:cTn>
                              </p:par>
                              <p:par>
                                <p:cTn id="132" presetID="1" presetClass="entr" presetSubtype="0" fill="hold" grpId="0" nodeType="withEffect">
                                  <p:stCondLst>
                                    <p:cond delay="0"/>
                                  </p:stCondLst>
                                  <p:childTnLst>
                                    <p:set>
                                      <p:cBhvr>
                                        <p:cTn id="133" dur="1" fill="hold">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132"/>
                                            </p:cond>
                                          </p:stCondLst>
                                          <p:endCondLst>
                                            <p:cond evt="onStopAudio" delay="0">
                                              <p:tgtEl>
                                                <p:sldTgt/>
                                              </p:tgtEl>
                                            </p:cond>
                                          </p:endCondLst>
                                        </p:cTn>
                                        <p:tgtEl>
                                          <p:sndTgt r:embed="rId2" name="camera.wav"/>
                                        </p:tgtEl>
                                      </p:cMediaNode>
                                    </p:audio>
                                  </p:subTnLst>
                                </p:cTn>
                              </p:par>
                            </p:childTnLst>
                          </p:cTn>
                        </p:par>
                      </p:childTnLst>
                    </p:cTn>
                  </p:par>
                  <p:par>
                    <p:cTn id="134" fill="hold">
                      <p:stCondLst>
                        <p:cond delay="indefinite"/>
                      </p:stCondLst>
                      <p:childTnLst>
                        <p:par>
                          <p:cTn id="135" fill="hold">
                            <p:stCondLst>
                              <p:cond delay="0"/>
                            </p:stCondLst>
                            <p:childTnLst>
                              <p:par>
                                <p:cTn id="136" presetID="22" presetClass="exit" presetSubtype="4" fill="hold" grpId="1" nodeType="clickEffect">
                                  <p:stCondLst>
                                    <p:cond delay="0"/>
                                  </p:stCondLst>
                                  <p:childTnLst>
                                    <p:animEffect transition="out" filter="wipe(down)">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childTnLst>
                          </p:cTn>
                        </p:par>
                        <p:par>
                          <p:cTn id="139" fill="hold">
                            <p:stCondLst>
                              <p:cond delay="500"/>
                            </p:stCondLst>
                            <p:childTnLst>
                              <p:par>
                                <p:cTn id="140" presetID="1" presetClass="entr" presetSubtype="0" fill="hold" nodeType="afterEffect">
                                  <p:stCondLst>
                                    <p:cond delay="0"/>
                                  </p:stCondLst>
                                  <p:childTnLst>
                                    <p:set>
                                      <p:cBhvr>
                                        <p:cTn id="141" dur="1" fill="hold">
                                          <p:stCondLst>
                                            <p:cond delay="0"/>
                                          </p:stCondLst>
                                        </p:cTn>
                                        <p:tgtEl>
                                          <p:spTgt spid="23"/>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25"/>
                                        </p:tgtEl>
                                      </p:cBhvr>
                                    </p:animEffect>
                                    <p:set>
                                      <p:cBhvr>
                                        <p:cTn id="146" dur="1" fill="hold">
                                          <p:stCondLst>
                                            <p:cond delay="499"/>
                                          </p:stCondLst>
                                        </p:cTn>
                                        <p:tgtEl>
                                          <p:spTgt spid="25"/>
                                        </p:tgtEl>
                                        <p:attrNameLst>
                                          <p:attrName>style.visibility</p:attrName>
                                        </p:attrNameLst>
                                      </p:cBhvr>
                                      <p:to>
                                        <p:strVal val="hidden"/>
                                      </p:to>
                                    </p:set>
                                  </p:childTnLst>
                                </p:cTn>
                              </p:par>
                              <p:par>
                                <p:cTn id="147" presetID="1" presetClass="entr" presetSubtype="0" fill="hold" grpId="0" nodeType="withEffect">
                                  <p:stCondLst>
                                    <p:cond delay="0"/>
                                  </p:stCondLst>
                                  <p:childTnLst>
                                    <p:set>
                                      <p:cBhvr>
                                        <p:cTn id="148" dur="1" fill="hold">
                                          <p:stCondLst>
                                            <p:cond delay="0"/>
                                          </p:stCondLst>
                                        </p:cTn>
                                        <p:tgtEl>
                                          <p:spTgt spid="18"/>
                                        </p:tgtEl>
                                        <p:attrNameLst>
                                          <p:attrName>style.visibility</p:attrName>
                                        </p:attrNameLst>
                                      </p:cBhvr>
                                      <p:to>
                                        <p:strVal val="visible"/>
                                      </p:to>
                                    </p:set>
                                  </p:childTnLst>
                                  <p:subTnLst>
                                    <p:audio>
                                      <p:cMediaNode vol="90000">
                                        <p:cTn display="0" masterRel="sameClick">
                                          <p:stCondLst>
                                            <p:cond evt="begin" delay="0">
                                              <p:tn val="147"/>
                                            </p:cond>
                                          </p:stCondLst>
                                          <p:endCondLst>
                                            <p:cond evt="onStopAudio" delay="0">
                                              <p:tgtEl>
                                                <p:sldTgt/>
                                              </p:tgtEl>
                                            </p:cond>
                                          </p:endCondLst>
                                        </p:cTn>
                                        <p:tgtEl>
                                          <p:sndTgt r:embed="rId2" name="camera.wav"/>
                                        </p:tgtEl>
                                      </p:cMediaNode>
                                    </p:audio>
                                  </p:subTnLst>
                                </p:cTn>
                              </p:par>
                            </p:childTnLst>
                          </p:cTn>
                        </p:par>
                      </p:childTnLst>
                    </p:cTn>
                  </p:par>
                  <p:par>
                    <p:cTn id="149" fill="hold">
                      <p:stCondLst>
                        <p:cond delay="indefinite"/>
                      </p:stCondLst>
                      <p:childTnLst>
                        <p:par>
                          <p:cTn id="150" fill="hold">
                            <p:stCondLst>
                              <p:cond delay="0"/>
                            </p:stCondLst>
                            <p:childTnLst>
                              <p:par>
                                <p:cTn id="151" presetID="22" presetClass="exit" presetSubtype="4" fill="hold" grpId="1" nodeType="clickEffect">
                                  <p:stCondLst>
                                    <p:cond delay="0"/>
                                  </p:stCondLst>
                                  <p:childTnLst>
                                    <p:animEffect transition="out" filter="wipe(down)">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childTnLst>
                          </p:cTn>
                        </p:par>
                        <p:par>
                          <p:cTn id="154" fill="hold">
                            <p:stCondLst>
                              <p:cond delay="500"/>
                            </p:stCondLst>
                            <p:childTnLst>
                              <p:par>
                                <p:cTn id="155" presetID="1" presetClass="entr" presetSubtype="0" fill="hold" nodeType="afterEffect">
                                  <p:stCondLst>
                                    <p:cond delay="0"/>
                                  </p:stCondLst>
                                  <p:childTnLst>
                                    <p:set>
                                      <p:cBhvr>
                                        <p:cTn id="1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6" grpId="1"/>
      <p:bldP spid="7" grpId="0"/>
      <p:bldP spid="7" grpId="1"/>
      <p:bldP spid="8" grpId="0"/>
      <p:bldP spid="8" grpId="1"/>
      <p:bldP spid="10" grpId="0"/>
      <p:bldP spid="10" grpId="1"/>
      <p:bldP spid="12" grpId="0"/>
      <p:bldP spid="12" grpId="1"/>
      <p:bldP spid="14" grpId="0"/>
      <p:bldP spid="14" grpId="1"/>
      <p:bldP spid="16" grpId="0"/>
      <p:bldP spid="16"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ine 7">
            <a:extLst>
              <a:ext uri="{FF2B5EF4-FFF2-40B4-BE49-F238E27FC236}">
                <a16:creationId xmlns:a16="http://schemas.microsoft.com/office/drawing/2014/main" id="{EF5F1D1A-0728-E44F-9EA5-8CA4A82AC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7" y="2299088"/>
            <a:ext cx="3005783" cy="2003855"/>
          </a:xfrm>
          <a:prstGeom prst="rect">
            <a:avLst/>
          </a:prstGeom>
        </p:spPr>
      </p:pic>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253215"/>
            <a:ext cx="10515600" cy="1183347"/>
          </a:xfrm>
        </p:spPr>
        <p:txBody>
          <a:bodyPr>
            <a:normAutofit fontScale="90000"/>
          </a:bodyPr>
          <a:lstStyle/>
          <a:p>
            <a:pPr algn="ctr"/>
            <a:r>
              <a:rPr lang="ro-RO" sz="4400" b="1" dirty="0">
                <a:solidFill>
                  <a:srgbClr val="00B050"/>
                </a:solidFill>
                <a:effectLst>
                  <a:outerShdw blurRad="38100" dist="38100" dir="2700000" algn="tl">
                    <a:srgbClr val="000000">
                      <a:alpha val="43137"/>
                    </a:srgbClr>
                  </a:outerShdw>
                </a:effectLst>
                <a:latin typeface="Gill Sans Nova" panose="020B0602020104020203" pitchFamily="34" charset="0"/>
              </a:rPr>
              <a:t>T</a:t>
            </a:r>
            <a:r>
              <a:rPr lang="es-ES" sz="4400" b="1" dirty="0">
                <a:solidFill>
                  <a:srgbClr val="00B050"/>
                </a:solidFill>
                <a:effectLst>
                  <a:outerShdw blurRad="38100" dist="38100" dir="2700000" algn="tl">
                    <a:srgbClr val="000000">
                      <a:alpha val="43137"/>
                    </a:srgbClr>
                  </a:outerShdw>
                </a:effectLst>
                <a:latin typeface="Gill Sans Nova"/>
              </a:rPr>
              <a:t>he most innovative initiative developed in </a:t>
            </a:r>
            <a:r>
              <a:rPr lang="ro-RO" sz="4400" b="1" dirty="0">
                <a:solidFill>
                  <a:srgbClr val="00B050"/>
                </a:solidFill>
                <a:effectLst>
                  <a:outerShdw blurRad="38100" dist="38100" dir="2700000" algn="tl">
                    <a:srgbClr val="000000">
                      <a:alpha val="43137"/>
                    </a:srgbClr>
                  </a:outerShdw>
                </a:effectLst>
                <a:latin typeface="Gill Sans Nova"/>
              </a:rPr>
              <a:t>Albac</a:t>
            </a:r>
            <a:r>
              <a:rPr lang="es-ES" sz="4400" b="1" dirty="0">
                <a:solidFill>
                  <a:srgbClr val="00B050"/>
                </a:solidFill>
                <a:effectLst>
                  <a:outerShdw blurRad="38100" dist="38100" dir="2700000" algn="tl">
                    <a:srgbClr val="000000">
                      <a:alpha val="43137"/>
                    </a:srgbClr>
                  </a:outerShdw>
                </a:effectLst>
                <a:latin typeface="Gill Sans Nova"/>
              </a:rPr>
              <a:t> </a:t>
            </a:r>
            <a:r>
              <a:rPr lang="ro-RO" sz="4400" b="1" dirty="0">
                <a:solidFill>
                  <a:srgbClr val="00B050"/>
                </a:solidFill>
                <a:effectLst>
                  <a:outerShdw blurRad="38100" dist="38100" dir="2700000" algn="tl">
                    <a:srgbClr val="000000">
                      <a:alpha val="43137"/>
                    </a:srgbClr>
                  </a:outerShdw>
                </a:effectLst>
                <a:latin typeface="Gill Sans Nova"/>
              </a:rPr>
              <a:t>V</a:t>
            </a:r>
            <a:r>
              <a:rPr lang="es-ES" sz="4400" b="1" dirty="0">
                <a:solidFill>
                  <a:srgbClr val="00B050"/>
                </a:solidFill>
                <a:effectLst>
                  <a:outerShdw blurRad="38100" dist="38100" dir="2700000" algn="tl">
                    <a:srgbClr val="000000">
                      <a:alpha val="43137"/>
                    </a:srgbClr>
                  </a:outerShdw>
                </a:effectLst>
                <a:latin typeface="Gill Sans Nova"/>
              </a:rPr>
              <a:t>illage for tourism</a:t>
            </a:r>
            <a:r>
              <a:rPr lang="es-ES" dirty="0">
                <a:solidFill>
                  <a:schemeClr val="bg1"/>
                </a:solidFill>
              </a:rPr>
              <a:t>	</a:t>
            </a:r>
            <a:endParaRPr lang="en-GB" dirty="0">
              <a:solidFill>
                <a:schemeClr val="bg1"/>
              </a:solidFill>
            </a:endParaRPr>
          </a:p>
        </p:txBody>
      </p:sp>
      <p:pic>
        <p:nvPicPr>
          <p:cNvPr id="5" name="Substituent conținut 4">
            <a:hlinkClick r:id="rId3"/>
            <a:extLst>
              <a:ext uri="{FF2B5EF4-FFF2-40B4-BE49-F238E27FC236}">
                <a16:creationId xmlns:a16="http://schemas.microsoft.com/office/drawing/2014/main" id="{19F143B2-5D70-1AD6-8A1D-240BA7B97AF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1178" y="1686556"/>
            <a:ext cx="6848475" cy="3238500"/>
          </a:xfrm>
          <a:prstGeom prst="rect">
            <a:avLst/>
          </a:prstGeom>
          <a:ln>
            <a:noFill/>
          </a:ln>
          <a:effectLst>
            <a:softEdge rad="112500"/>
          </a:effectLst>
        </p:spPr>
      </p:pic>
      <p:sp>
        <p:nvSpPr>
          <p:cNvPr id="6" name="CasetăText 5">
            <a:extLst>
              <a:ext uri="{FF2B5EF4-FFF2-40B4-BE49-F238E27FC236}">
                <a16:creationId xmlns:a16="http://schemas.microsoft.com/office/drawing/2014/main" id="{C1F93A0F-8D72-8B81-D1DD-C9FB1FC9BD6D}"/>
              </a:ext>
            </a:extLst>
          </p:cNvPr>
          <p:cNvSpPr txBox="1"/>
          <p:nvPr/>
        </p:nvSpPr>
        <p:spPr>
          <a:xfrm>
            <a:off x="171189" y="5043372"/>
            <a:ext cx="4820944" cy="1708160"/>
          </a:xfrm>
          <a:prstGeom prst="rect">
            <a:avLst/>
          </a:prstGeom>
          <a:noFill/>
        </p:spPr>
        <p:txBody>
          <a:bodyPr wrap="square" rtlCol="0">
            <a:spAutoFit/>
          </a:bodyPr>
          <a:lstStyle/>
          <a:p>
            <a:pPr algn="just"/>
            <a:r>
              <a:rPr lang="ro-RO" sz="2000" b="1" dirty="0">
                <a:solidFill>
                  <a:schemeClr val="accent2">
                    <a:lumMod val="75000"/>
                  </a:schemeClr>
                </a:solidFill>
                <a:latin typeface="Arial" panose="020B0604020202020204" pitchFamily="34" charset="0"/>
                <a:cs typeface="Arial" panose="020B0604020202020204" pitchFamily="34" charset="0"/>
              </a:rPr>
              <a:t>   </a:t>
            </a:r>
            <a:r>
              <a:rPr lang="en-US" sz="2100" u="sng" dirty="0">
                <a:solidFill>
                  <a:schemeClr val="accent2">
                    <a:lumMod val="75000"/>
                  </a:schemeClr>
                </a:solidFill>
                <a:latin typeface="Arial" panose="020B0604020202020204" pitchFamily="34" charset="0"/>
                <a:cs typeface="Arial" panose="020B0604020202020204" pitchFamily="34" charset="0"/>
              </a:rPr>
              <a:t>The </a:t>
            </a:r>
            <a:r>
              <a:rPr lang="en-US" sz="2100" b="1" u="sng" dirty="0">
                <a:solidFill>
                  <a:schemeClr val="accent2">
                    <a:lumMod val="75000"/>
                  </a:schemeClr>
                </a:solidFill>
                <a:highlight>
                  <a:srgbClr val="FFFF00"/>
                </a:highlight>
                <a:latin typeface="Arial" panose="020B0604020202020204" pitchFamily="34" charset="0"/>
                <a:cs typeface="Arial" panose="020B0604020202020204" pitchFamily="34" charset="0"/>
              </a:rPr>
              <a:t>N</a:t>
            </a:r>
            <a:r>
              <a:rPr lang="en-US" sz="2100" u="sng" dirty="0">
                <a:solidFill>
                  <a:schemeClr val="accent2">
                    <a:lumMod val="75000"/>
                  </a:schemeClr>
                </a:solidFill>
                <a:latin typeface="Arial" panose="020B0604020202020204" pitchFamily="34" charset="0"/>
                <a:cs typeface="Arial" panose="020B0604020202020204" pitchFamily="34" charset="0"/>
              </a:rPr>
              <a:t>ational </a:t>
            </a:r>
            <a:r>
              <a:rPr lang="en-US" sz="2100" b="1" u="sng" dirty="0">
                <a:solidFill>
                  <a:schemeClr val="accent2">
                    <a:lumMod val="75000"/>
                  </a:schemeClr>
                </a:solidFill>
                <a:highlight>
                  <a:srgbClr val="FFFF00"/>
                </a:highlight>
                <a:latin typeface="Arial" panose="020B0604020202020204" pitchFamily="34" charset="0"/>
                <a:cs typeface="Arial" panose="020B0604020202020204" pitchFamily="34" charset="0"/>
              </a:rPr>
              <a:t>R</a:t>
            </a:r>
            <a:r>
              <a:rPr lang="en-US" sz="2100" u="sng" dirty="0">
                <a:solidFill>
                  <a:schemeClr val="accent2">
                    <a:lumMod val="75000"/>
                  </a:schemeClr>
                </a:solidFill>
                <a:latin typeface="Arial" panose="020B0604020202020204" pitchFamily="34" charset="0"/>
                <a:cs typeface="Arial" panose="020B0604020202020204" pitchFamily="34" charset="0"/>
              </a:rPr>
              <a:t>ural </a:t>
            </a:r>
            <a:r>
              <a:rPr lang="en-US" sz="2100" b="1" u="sng" dirty="0">
                <a:solidFill>
                  <a:schemeClr val="accent2">
                    <a:lumMod val="75000"/>
                  </a:schemeClr>
                </a:solidFill>
                <a:highlight>
                  <a:srgbClr val="FFFF00"/>
                </a:highlight>
                <a:latin typeface="Arial" panose="020B0604020202020204" pitchFamily="34" charset="0"/>
                <a:cs typeface="Arial" panose="020B0604020202020204" pitchFamily="34" charset="0"/>
              </a:rPr>
              <a:t>T</a:t>
            </a:r>
            <a:r>
              <a:rPr lang="en-US" sz="2100" u="sng" dirty="0">
                <a:solidFill>
                  <a:schemeClr val="accent2">
                    <a:lumMod val="75000"/>
                  </a:schemeClr>
                </a:solidFill>
                <a:latin typeface="Arial" panose="020B0604020202020204" pitchFamily="34" charset="0"/>
                <a:cs typeface="Arial" panose="020B0604020202020204" pitchFamily="34" charset="0"/>
              </a:rPr>
              <a:t>ourism </a:t>
            </a:r>
            <a:r>
              <a:rPr lang="en-US" sz="2100" b="1" u="sng" dirty="0">
                <a:solidFill>
                  <a:schemeClr val="accent2">
                    <a:lumMod val="75000"/>
                  </a:schemeClr>
                </a:solidFill>
                <a:highlight>
                  <a:srgbClr val="FFFF00"/>
                </a:highlight>
                <a:latin typeface="Arial" panose="020B0604020202020204" pitchFamily="34" charset="0"/>
                <a:cs typeface="Arial" panose="020B0604020202020204" pitchFamily="34" charset="0"/>
              </a:rPr>
              <a:t>F</a:t>
            </a:r>
            <a:r>
              <a:rPr lang="en-US" sz="2100" u="sng" dirty="0">
                <a:solidFill>
                  <a:schemeClr val="accent2">
                    <a:lumMod val="75000"/>
                  </a:schemeClr>
                </a:solidFill>
                <a:latin typeface="Arial" panose="020B0604020202020204" pitchFamily="34" charset="0"/>
                <a:cs typeface="Arial" panose="020B0604020202020204" pitchFamily="34" charset="0"/>
              </a:rPr>
              <a:t>air</a:t>
            </a:r>
            <a:r>
              <a:rPr lang="en-US" sz="2100" dirty="0">
                <a:solidFill>
                  <a:schemeClr val="accent2">
                    <a:lumMod val="75000"/>
                  </a:schemeClr>
                </a:solidFill>
                <a:latin typeface="Arial" panose="020B0604020202020204" pitchFamily="34" charset="0"/>
                <a:cs typeface="Arial" panose="020B0604020202020204" pitchFamily="34" charset="0"/>
              </a:rPr>
              <a:t>, the only fair in Romania traditionally organized by locals</a:t>
            </a:r>
            <a:r>
              <a:rPr lang="ro-RO" sz="2100" dirty="0">
                <a:solidFill>
                  <a:schemeClr val="accent2">
                    <a:lumMod val="75000"/>
                  </a:schemeClr>
                </a:solidFill>
                <a:latin typeface="Arial" panose="020B0604020202020204" pitchFamily="34" charset="0"/>
                <a:cs typeface="Arial" panose="020B0604020202020204" pitchFamily="34" charset="0"/>
              </a:rPr>
              <a:t>, </a:t>
            </a:r>
            <a:r>
              <a:rPr lang="ro-RO" sz="2100" dirty="0" err="1">
                <a:solidFill>
                  <a:schemeClr val="accent2">
                    <a:lumMod val="75000"/>
                  </a:schemeClr>
                </a:solidFill>
                <a:latin typeface="Arial" panose="020B0604020202020204" pitchFamily="34" charset="0"/>
                <a:cs typeface="Arial" panose="020B0604020202020204" pitchFamily="34" charset="0"/>
              </a:rPr>
              <a:t>which</a:t>
            </a:r>
            <a:r>
              <a:rPr lang="ro-RO" sz="2100" dirty="0">
                <a:solidFill>
                  <a:schemeClr val="accent2">
                    <a:lumMod val="75000"/>
                  </a:schemeClr>
                </a:solidFill>
                <a:latin typeface="Arial" panose="020B0604020202020204" pitchFamily="34" charset="0"/>
                <a:cs typeface="Arial" panose="020B0604020202020204" pitchFamily="34" charset="0"/>
              </a:rPr>
              <a:t> </a:t>
            </a:r>
            <a:r>
              <a:rPr lang="ro-RO" sz="2100" dirty="0" err="1">
                <a:solidFill>
                  <a:schemeClr val="accent2">
                    <a:lumMod val="75000"/>
                  </a:schemeClr>
                </a:solidFill>
                <a:latin typeface="Arial" panose="020B0604020202020204" pitchFamily="34" charset="0"/>
                <a:cs typeface="Arial" panose="020B0604020202020204" pitchFamily="34" charset="0"/>
              </a:rPr>
              <a:t>is</a:t>
            </a:r>
            <a:r>
              <a:rPr lang="en-US" sz="2100" dirty="0">
                <a:solidFill>
                  <a:schemeClr val="accent2">
                    <a:lumMod val="75000"/>
                  </a:schemeClr>
                </a:solidFill>
                <a:latin typeface="Arial" panose="020B0604020202020204" pitchFamily="34" charset="0"/>
                <a:cs typeface="Arial" panose="020B0604020202020204" pitchFamily="34" charset="0"/>
              </a:rPr>
              <a:t> transformed, amplified </a:t>
            </a:r>
            <a:r>
              <a:rPr lang="ro-RO" sz="2100" dirty="0">
                <a:solidFill>
                  <a:schemeClr val="accent2">
                    <a:lumMod val="75000"/>
                  </a:schemeClr>
                </a:solidFill>
                <a:latin typeface="Arial" panose="020B0604020202020204" pitchFamily="34" charset="0"/>
                <a:cs typeface="Arial" panose="020B0604020202020204" pitchFamily="34" charset="0"/>
              </a:rPr>
              <a:t>&amp;</a:t>
            </a:r>
            <a:r>
              <a:rPr lang="en-US" sz="2100" dirty="0">
                <a:solidFill>
                  <a:schemeClr val="accent2">
                    <a:lumMod val="75000"/>
                  </a:schemeClr>
                </a:solidFill>
                <a:latin typeface="Arial" panose="020B0604020202020204" pitchFamily="34" charset="0"/>
                <a:cs typeface="Arial" panose="020B0604020202020204" pitchFamily="34" charset="0"/>
              </a:rPr>
              <a:t> dedicated exclusively to rural tourism</a:t>
            </a:r>
            <a:endParaRPr lang="ro-RO" sz="2100" dirty="0">
              <a:solidFill>
                <a:schemeClr val="accent2">
                  <a:lumMod val="75000"/>
                </a:schemeClr>
              </a:solidFill>
              <a:latin typeface="Arial" panose="020B0604020202020204" pitchFamily="34" charset="0"/>
              <a:cs typeface="Arial" panose="020B0604020202020204" pitchFamily="34" charset="0"/>
            </a:endParaRPr>
          </a:p>
        </p:txBody>
      </p:sp>
      <p:pic>
        <p:nvPicPr>
          <p:cNvPr id="14" name="Imagine 13">
            <a:extLst>
              <a:ext uri="{FF2B5EF4-FFF2-40B4-BE49-F238E27FC236}">
                <a16:creationId xmlns:a16="http://schemas.microsoft.com/office/drawing/2014/main" id="{635FE385-0A96-B64F-2F93-217B1C821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9519" y="2299088"/>
            <a:ext cx="2402049" cy="20038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ine 9">
            <a:extLst>
              <a:ext uri="{FF2B5EF4-FFF2-40B4-BE49-F238E27FC236}">
                <a16:creationId xmlns:a16="http://schemas.microsoft.com/office/drawing/2014/main" id="{94DE3B16-95AB-30A8-3172-4213D8D689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337" y="4988956"/>
            <a:ext cx="2705297" cy="1792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ine 15">
            <a:hlinkClick r:id="rId3"/>
            <a:extLst>
              <a:ext uri="{FF2B5EF4-FFF2-40B4-BE49-F238E27FC236}">
                <a16:creationId xmlns:a16="http://schemas.microsoft.com/office/drawing/2014/main" id="{ACAF1B19-5743-B8CB-8FD3-4A5B48DA7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1717" y="4302943"/>
            <a:ext cx="4323162" cy="2431779"/>
          </a:xfrm>
          <a:prstGeom prst="ellipse">
            <a:avLst/>
          </a:prstGeom>
          <a:ln>
            <a:noFill/>
          </a:ln>
          <a:effectLst>
            <a:softEdge rad="112500"/>
          </a:effectLst>
        </p:spPr>
      </p:pic>
      <p:sp>
        <p:nvSpPr>
          <p:cNvPr id="3" name="CasetăText 2">
            <a:extLst>
              <a:ext uri="{FF2B5EF4-FFF2-40B4-BE49-F238E27FC236}">
                <a16:creationId xmlns:a16="http://schemas.microsoft.com/office/drawing/2014/main" id="{73A91EDE-4281-6B05-7028-F8640C8594B1}"/>
              </a:ext>
            </a:extLst>
          </p:cNvPr>
          <p:cNvSpPr txBox="1"/>
          <p:nvPr/>
        </p:nvSpPr>
        <p:spPr>
          <a:xfrm>
            <a:off x="6695268" y="1456403"/>
            <a:ext cx="5339612" cy="615553"/>
          </a:xfrm>
          <a:prstGeom prst="rect">
            <a:avLst/>
          </a:prstGeom>
          <a:noFill/>
        </p:spPr>
        <p:txBody>
          <a:bodyPr wrap="square" rtlCol="0">
            <a:spAutoFit/>
          </a:bodyPr>
          <a:lstStyle/>
          <a:p>
            <a:pPr algn="ct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Albac</a:t>
            </a: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Village</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considered the </a:t>
            </a:r>
            <a:r>
              <a:rPr lang="en-US" sz="17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Capital of Rural Tourism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17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of Moti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Apuseni Mountains</a:t>
            </a:r>
            <a:endPar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5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45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55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55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550"/>
                            </p:stCondLst>
                            <p:childTnLst>
                              <p:par>
                                <p:cTn id="19" presetID="9"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1000"/>
                                        <p:tgtEl>
                                          <p:spTgt spid="6"/>
                                        </p:tgtEl>
                                      </p:cBhvr>
                                    </p:animEffect>
                                  </p:childTnLst>
                                </p:cTn>
                              </p:par>
                            </p:childTnLst>
                          </p:cTn>
                        </p:par>
                        <p:par>
                          <p:cTn id="22" fill="hold">
                            <p:stCondLst>
                              <p:cond delay="1550"/>
                            </p:stCondLst>
                            <p:childTnLst>
                              <p:par>
                                <p:cTn id="23" presetID="16" presetClass="emph" presetSubtype="0" repeatCount="indefinite" fill="hold" nodeType="afterEffect">
                                  <p:stCondLst>
                                    <p:cond delay="0"/>
                                  </p:stCondLst>
                                  <p:iterate type="lt">
                                    <p:tmPct val="4000"/>
                                  </p:iterate>
                                  <p:childTnLst>
                                    <p:set>
                                      <p:cBhvr override="childStyle">
                                        <p:cTn id="24" dur="500" fill="hold"/>
                                        <p:tgtEl>
                                          <p:spTgt spid="3">
                                            <p:txEl>
                                              <p:pRg st="0" end="0"/>
                                            </p:txEl>
                                          </p:spTgt>
                                        </p:tgtEl>
                                        <p:attrNameLst>
                                          <p:attrName>style.color</p:attrName>
                                        </p:attrNameLst>
                                      </p:cBhvr>
                                      <p:to>
                                        <p:clrVal>
                                          <a:srgbClr val="FFC000"/>
                                        </p:clrVal>
                                      </p:to>
                                    </p:set>
                                    <p:set>
                                      <p:cBhvr>
                                        <p:cTn id="25" dur="500" fill="hold"/>
                                        <p:tgtEl>
                                          <p:spTgt spid="3">
                                            <p:txEl>
                                              <p:pRg st="0" end="0"/>
                                            </p:txEl>
                                          </p:spTgt>
                                        </p:tgtEl>
                                        <p:attrNameLst>
                                          <p:attrName>fillcolor</p:attrName>
                                        </p:attrNameLst>
                                      </p:cBhvr>
                                      <p:to>
                                        <p:clrVal>
                                          <a:srgbClr val="FFC000"/>
                                        </p:clrVal>
                                      </p:to>
                                    </p:set>
                                    <p:set>
                                      <p:cBhvr>
                                        <p:cTn id="26"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11 păstrători ai patrimoniului și tradițiilor populare românești din Alba  sunt „Tezaure Umane Vii”. Care este povestea fiecăruia - Alba24">
            <a:hlinkClick r:id="rId2"/>
            <a:extLst>
              <a:ext uri="{FF2B5EF4-FFF2-40B4-BE49-F238E27FC236}">
                <a16:creationId xmlns:a16="http://schemas.microsoft.com/office/drawing/2014/main" id="{C747280B-66E6-C168-0F18-989A7C7205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8189" y="2446492"/>
            <a:ext cx="2062745" cy="21355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ine 7">
            <a:hlinkClick r:id="rId4"/>
            <a:extLst>
              <a:ext uri="{FF2B5EF4-FFF2-40B4-BE49-F238E27FC236}">
                <a16:creationId xmlns:a16="http://schemas.microsoft.com/office/drawing/2014/main" id="{FD4BF3EA-7CDB-1F54-88AB-03A0634F7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141" y="289605"/>
            <a:ext cx="2161331" cy="2244955"/>
          </a:xfrm>
          <a:prstGeom prst="rect">
            <a:avLst/>
          </a:prstGeom>
        </p:spPr>
      </p:pic>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3881892" y="180851"/>
            <a:ext cx="5734630" cy="813992"/>
          </a:xfrm>
        </p:spPr>
        <p:txBody>
          <a:bodyPr>
            <a:noAutofit/>
          </a:bodyPr>
          <a:lstStyle/>
          <a:p>
            <a:pPr algn="ctr"/>
            <a:r>
              <a:rPr lang="es-ES" sz="4000" b="1" dirty="0">
                <a:solidFill>
                  <a:srgbClr val="00B050"/>
                </a:solidFill>
                <a:effectLst>
                  <a:outerShdw blurRad="38100" dist="38100" dir="2700000" algn="tl">
                    <a:srgbClr val="000000">
                      <a:alpha val="43137"/>
                    </a:srgbClr>
                  </a:outerShdw>
                </a:effectLst>
                <a:latin typeface="Gill Sans Nova" panose="020B0602020104020203" pitchFamily="34" charset="0"/>
              </a:rPr>
              <a:t>Cultural Resources</a:t>
            </a:r>
            <a:r>
              <a:rPr lang="ro-RO" sz="4000" b="1" dirty="0">
                <a:solidFill>
                  <a:srgbClr val="00B050"/>
                </a:solidFill>
                <a:effectLst>
                  <a:outerShdw blurRad="38100" dist="38100" dir="2700000" algn="tl">
                    <a:srgbClr val="000000">
                      <a:alpha val="43137"/>
                    </a:srgbClr>
                  </a:outerShdw>
                </a:effectLst>
                <a:latin typeface="Gill Sans Nova" panose="020B0602020104020203" pitchFamily="34" charset="0"/>
              </a:rPr>
              <a:t> </a:t>
            </a:r>
            <a:r>
              <a:rPr lang="ro-RO" sz="4000" b="1" dirty="0" err="1">
                <a:solidFill>
                  <a:srgbClr val="00B050"/>
                </a:solidFill>
                <a:effectLst>
                  <a:outerShdw blurRad="38100" dist="38100" dir="2700000" algn="tl">
                    <a:srgbClr val="000000">
                      <a:alpha val="43137"/>
                    </a:srgbClr>
                  </a:outerShdw>
                </a:effectLst>
                <a:latin typeface="Gill Sans Nova" panose="020B0602020104020203" pitchFamily="34" charset="0"/>
              </a:rPr>
              <a:t>and</a:t>
            </a:r>
            <a:r>
              <a:rPr lang="ro-RO" sz="4000" b="1" dirty="0">
                <a:solidFill>
                  <a:srgbClr val="00B050"/>
                </a:solidFill>
                <a:effectLst>
                  <a:outerShdw blurRad="38100" dist="38100" dir="2700000" algn="tl">
                    <a:srgbClr val="000000">
                      <a:alpha val="43137"/>
                    </a:srgbClr>
                  </a:outerShdw>
                </a:effectLst>
                <a:latin typeface="Gill Sans Nova" panose="020B0602020104020203" pitchFamily="34" charset="0"/>
              </a:rPr>
              <a:t> </a:t>
            </a:r>
            <a:r>
              <a:rPr lang="ro-RO" sz="4000" b="1" dirty="0" err="1">
                <a:solidFill>
                  <a:srgbClr val="00B050"/>
                </a:solidFill>
                <a:effectLst>
                  <a:outerShdw blurRad="38100" dist="38100" dir="2700000" algn="tl">
                    <a:srgbClr val="000000">
                      <a:alpha val="43137"/>
                    </a:srgbClr>
                  </a:outerShdw>
                </a:effectLst>
                <a:latin typeface="Gill Sans Nova" panose="020B0602020104020203" pitchFamily="34" charset="0"/>
              </a:rPr>
              <a:t>Conservation</a:t>
            </a:r>
            <a:endParaRPr lang="en-GB" sz="4000" dirty="0">
              <a:solidFill>
                <a:schemeClr val="bg1"/>
              </a:solidFill>
            </a:endParaRPr>
          </a:p>
        </p:txBody>
      </p:sp>
      <p:pic>
        <p:nvPicPr>
          <p:cNvPr id="9" name="Imagine 8">
            <a:hlinkClick r:id="rId6"/>
            <a:extLst>
              <a:ext uri="{FF2B5EF4-FFF2-40B4-BE49-F238E27FC236}">
                <a16:creationId xmlns:a16="http://schemas.microsoft.com/office/drawing/2014/main" id="{CE4F3F28-2197-0A50-D7A1-72E7246F81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280" y="2543574"/>
            <a:ext cx="2736689" cy="2052517"/>
          </a:xfrm>
          <a:prstGeom prst="rect">
            <a:avLst/>
          </a:prstGeom>
          <a:ln>
            <a:noFill/>
          </a:ln>
          <a:effectLst>
            <a:softEdge rad="112500"/>
          </a:effectLst>
        </p:spPr>
      </p:pic>
      <p:pic>
        <p:nvPicPr>
          <p:cNvPr id="7" name="Imagine 6">
            <a:hlinkClick r:id="rId6"/>
            <a:extLst>
              <a:ext uri="{FF2B5EF4-FFF2-40B4-BE49-F238E27FC236}">
                <a16:creationId xmlns:a16="http://schemas.microsoft.com/office/drawing/2014/main" id="{57BC74E0-B4DA-EED8-9E4F-4E317AB8E1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5359" y="2543574"/>
            <a:ext cx="2736689" cy="2052517"/>
          </a:xfrm>
          <a:prstGeom prst="rect">
            <a:avLst/>
          </a:prstGeom>
          <a:ln>
            <a:noFill/>
          </a:ln>
          <a:effectLst>
            <a:softEdge rad="112500"/>
          </a:effectLst>
        </p:spPr>
      </p:pic>
      <p:pic>
        <p:nvPicPr>
          <p:cNvPr id="4" name="Imagine 3">
            <a:hlinkClick r:id="rId9"/>
            <a:extLst>
              <a:ext uri="{FF2B5EF4-FFF2-40B4-BE49-F238E27FC236}">
                <a16:creationId xmlns:a16="http://schemas.microsoft.com/office/drawing/2014/main" id="{4BF85DE3-A8F1-2078-F561-F508CC9A9B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994" y="2556871"/>
            <a:ext cx="3402279" cy="2039220"/>
          </a:xfrm>
          <a:prstGeom prst="rect">
            <a:avLst/>
          </a:prstGeom>
        </p:spPr>
      </p:pic>
      <p:sp>
        <p:nvSpPr>
          <p:cNvPr id="3" name="CasetăText 2">
            <a:extLst>
              <a:ext uri="{FF2B5EF4-FFF2-40B4-BE49-F238E27FC236}">
                <a16:creationId xmlns:a16="http://schemas.microsoft.com/office/drawing/2014/main" id="{93D4721A-BABF-7BD8-3A12-7D93125974B1}"/>
              </a:ext>
            </a:extLst>
          </p:cNvPr>
          <p:cNvSpPr txBox="1"/>
          <p:nvPr/>
        </p:nvSpPr>
        <p:spPr>
          <a:xfrm>
            <a:off x="3854549" y="1079094"/>
            <a:ext cx="5922499" cy="1400383"/>
          </a:xfrm>
          <a:prstGeom prst="rect">
            <a:avLst/>
          </a:prstGeom>
          <a:noFill/>
        </p:spPr>
        <p:txBody>
          <a:bodyPr wrap="square" rtlCol="0">
            <a:spAutoFit/>
          </a:bodyPr>
          <a:lstStyle/>
          <a:p>
            <a:pPr algn="just"/>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Cultural resources are valued as a heritage by the inhabitants of Albac, whether it is the popular costume, crafts such as stone processing - even for cooking, wood processing for construction or wind instruments such as the </a:t>
            </a:r>
            <a:r>
              <a:rPr lang="en-US" sz="1700" i="1" u="sng"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tulnic</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big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flute</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without</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holes</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but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a:t>
            </a:r>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17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rings</a:t>
            </a:r>
            <a:endPar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asetăText 9">
            <a:extLst>
              <a:ext uri="{FF2B5EF4-FFF2-40B4-BE49-F238E27FC236}">
                <a16:creationId xmlns:a16="http://schemas.microsoft.com/office/drawing/2014/main" id="{5F470AD8-ABD8-4ABC-F498-D8E0B2629B96}"/>
              </a:ext>
            </a:extLst>
          </p:cNvPr>
          <p:cNvSpPr txBox="1"/>
          <p:nvPr/>
        </p:nvSpPr>
        <p:spPr>
          <a:xfrm>
            <a:off x="3953012" y="4596434"/>
            <a:ext cx="8039513" cy="2092881"/>
          </a:xfrm>
          <a:prstGeom prst="rect">
            <a:avLst/>
          </a:prstGeom>
          <a:noFill/>
        </p:spPr>
        <p:txBody>
          <a:bodyPr wrap="square" rtlCol="0">
            <a:spAutoFit/>
          </a:bodyPr>
          <a:lstStyle/>
          <a:p>
            <a:r>
              <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cultural resources preserved by the inhabitants of Albac meet one of the following</a:t>
            </a:r>
            <a:r>
              <a:rPr lang="ro-RO"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criteria:</a:t>
            </a:r>
          </a:p>
          <a:p>
            <a:pPr marL="84138" indent="-84138">
              <a:buFontTx/>
              <a:buChar cha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Associated with events that have made a significant contribution to the major pattern of </a:t>
            </a:r>
            <a:r>
              <a:rPr lang="en-US" sz="1600" i="1" u="sng" dirty="0" err="1">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Țara</a:t>
            </a:r>
            <a:r>
              <a:rPr lang="en-US" sz="1600" i="1" u="sng" dirty="0">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Moților</a:t>
            </a:r>
            <a:r>
              <a:rPr lang="en-US" sz="160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a:t>
            </a:r>
            <a:r>
              <a:rPr lang="ro-RO"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84138" indent="-84138">
              <a:buFontTx/>
              <a:buChar cha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Associated with significant people of the </a:t>
            </a:r>
            <a:r>
              <a:rPr lang="en-US" sz="1600" i="1" u="sng" dirty="0" err="1">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Țara</a:t>
            </a:r>
            <a:r>
              <a:rPr lang="en-US" sz="1600" i="1" u="sng" dirty="0">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Moților</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past</a:t>
            </a:r>
            <a:r>
              <a:rPr lang="ro-RO"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4138" indent="-84138">
              <a:buFontTx/>
              <a:buChar cha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Embodies the distinctive characteristics of a type, period, or method of construction</a:t>
            </a:r>
            <a:r>
              <a:rPr lang="ro-RO"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84138" indent="-84138">
              <a:buFontTx/>
              <a:buChar cha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Has yielded or may likely yield information about the history or prehistory of</a:t>
            </a:r>
            <a:endParaRPr lang="ro-RO"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4138" indent="-84138"/>
            <a:r>
              <a:rPr lang="en-US" sz="1600" i="1" u="sng" dirty="0" err="1">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Țara</a:t>
            </a:r>
            <a:r>
              <a:rPr lang="en-US" sz="1600" i="1" u="sng" dirty="0">
                <a:solidFill>
                  <a:srgbClr val="C0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Moților</a:t>
            </a:r>
            <a:r>
              <a:rPr lang="en-US"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o-RO" sz="17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Imagine 4">
            <a:hlinkClick r:id="rId11"/>
            <a:extLst>
              <a:ext uri="{FF2B5EF4-FFF2-40B4-BE49-F238E27FC236}">
                <a16:creationId xmlns:a16="http://schemas.microsoft.com/office/drawing/2014/main" id="{D2DB207A-A0B1-F04D-E9D1-7DBAE6275B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7590" y="2521968"/>
            <a:ext cx="2504042" cy="1796934"/>
          </a:xfrm>
          <a:prstGeom prst="rect">
            <a:avLst/>
          </a:prstGeom>
          <a:ln>
            <a:noFill/>
          </a:ln>
          <a:effectLst>
            <a:softEdge rad="112500"/>
          </a:effectLst>
        </p:spPr>
      </p:pic>
      <p:pic>
        <p:nvPicPr>
          <p:cNvPr id="12" name="Imagine 11">
            <a:hlinkClick r:id="rId13"/>
            <a:extLst>
              <a:ext uri="{FF2B5EF4-FFF2-40B4-BE49-F238E27FC236}">
                <a16:creationId xmlns:a16="http://schemas.microsoft.com/office/drawing/2014/main" id="{0A6757F6-3A56-B97B-BEFD-7C18CE4CF3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193" y="4718144"/>
            <a:ext cx="3401080" cy="2039220"/>
          </a:xfrm>
          <a:prstGeom prst="rect">
            <a:avLst/>
          </a:prstGeom>
        </p:spPr>
      </p:pic>
      <p:pic>
        <p:nvPicPr>
          <p:cNvPr id="15" name="Grafic 14">
            <a:extLst>
              <a:ext uri="{FF2B5EF4-FFF2-40B4-BE49-F238E27FC236}">
                <a16:creationId xmlns:a16="http://schemas.microsoft.com/office/drawing/2014/main" id="{57A2AB93-73F1-173A-F52D-2A6339BE78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0062" y="6200850"/>
            <a:ext cx="2495550" cy="533400"/>
          </a:xfrm>
          <a:prstGeom prst="rect">
            <a:avLst/>
          </a:prstGeom>
        </p:spPr>
      </p:pic>
      <p:pic>
        <p:nvPicPr>
          <p:cNvPr id="17" name="Imagine 16">
            <a:hlinkClick r:id="rId17"/>
            <a:extLst>
              <a:ext uri="{FF2B5EF4-FFF2-40B4-BE49-F238E27FC236}">
                <a16:creationId xmlns:a16="http://schemas.microsoft.com/office/drawing/2014/main" id="{A10E3790-F603-AAF6-8E73-5AB7F318FD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124" y="521732"/>
            <a:ext cx="3415149" cy="1921021"/>
          </a:xfrm>
          <a:prstGeom prst="rect">
            <a:avLst/>
          </a:prstGeom>
        </p:spPr>
      </p:pic>
      <p:sp>
        <p:nvSpPr>
          <p:cNvPr id="16" name="CasetăText 15">
            <a:extLst>
              <a:ext uri="{FF2B5EF4-FFF2-40B4-BE49-F238E27FC236}">
                <a16:creationId xmlns:a16="http://schemas.microsoft.com/office/drawing/2014/main" id="{4FAFEB87-6075-CF6F-606C-66EB5ACE82E6}"/>
              </a:ext>
            </a:extLst>
          </p:cNvPr>
          <p:cNvSpPr txBox="1"/>
          <p:nvPr/>
        </p:nvSpPr>
        <p:spPr>
          <a:xfrm>
            <a:off x="5405379" y="4240018"/>
            <a:ext cx="2303708" cy="338554"/>
          </a:xfrm>
          <a:prstGeom prst="rect">
            <a:avLst/>
          </a:prstGeom>
          <a:noFill/>
        </p:spPr>
        <p:txBody>
          <a:bodyPr wrap="none" rtlCol="0">
            <a:spAutoFit/>
          </a:bodyPr>
          <a:lstStyle/>
          <a:p>
            <a:r>
              <a:rPr lang="ro-RO" sz="1600" dirty="0">
                <a:latin typeface="Arial" panose="020B0604020202020204" pitchFamily="34" charset="0"/>
                <a:cs typeface="Arial" panose="020B0604020202020204" pitchFamily="34" charset="0"/>
                <a:hlinkClick r:id="rId19"/>
              </a:rPr>
              <a:t>Living </a:t>
            </a:r>
            <a:r>
              <a:rPr lang="ro-RO" sz="1600" dirty="0" err="1">
                <a:latin typeface="Arial" panose="020B0604020202020204" pitchFamily="34" charset="0"/>
                <a:cs typeface="Arial" panose="020B0604020202020204" pitchFamily="34" charset="0"/>
                <a:hlinkClick r:id="rId19"/>
              </a:rPr>
              <a:t>Human</a:t>
            </a:r>
            <a:r>
              <a:rPr lang="ro-RO" sz="1600" dirty="0">
                <a:latin typeface="Arial" panose="020B0604020202020204" pitchFamily="34" charset="0"/>
                <a:cs typeface="Arial" panose="020B0604020202020204" pitchFamily="34" charset="0"/>
                <a:hlinkClick r:id="rId19"/>
              </a:rPr>
              <a:t> </a:t>
            </a:r>
            <a:r>
              <a:rPr lang="ro-RO" sz="1600" dirty="0" err="1">
                <a:latin typeface="Arial" panose="020B0604020202020204" pitchFamily="34" charset="0"/>
                <a:cs typeface="Arial" panose="020B0604020202020204" pitchFamily="34" charset="0"/>
                <a:hlinkClick r:id="rId19"/>
              </a:rPr>
              <a:t>Treasure</a:t>
            </a:r>
            <a:endParaRPr lang="ro-R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500"/>
                            </p:stCondLst>
                            <p:childTnLst>
                              <p:par>
                                <p:cTn id="29" presetID="30"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800" decel="100000"/>
                                        <p:tgtEl>
                                          <p:spTgt spid="3">
                                            <p:txEl>
                                              <p:pRg st="0" end="0"/>
                                            </p:txEl>
                                          </p:spTgt>
                                        </p:tgtEl>
                                      </p:cBhvr>
                                    </p:animEffect>
                                    <p:anim calcmode="lin" valueType="num">
                                      <p:cBhvr>
                                        <p:cTn id="32"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37" fill="hold">
                            <p:stCondLst>
                              <p:cond delay="1500"/>
                            </p:stCondLst>
                            <p:childTnLst>
                              <p:par>
                                <p:cTn id="38" presetID="3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800" decel="100000"/>
                                        <p:tgtEl>
                                          <p:spTgt spid="10"/>
                                        </p:tgtEl>
                                      </p:cBhvr>
                                    </p:animEffect>
                                    <p:anim calcmode="lin" valueType="num">
                                      <p:cBhvr>
                                        <p:cTn id="41" dur="800" decel="100000" fill="hold"/>
                                        <p:tgtEl>
                                          <p:spTgt spid="10"/>
                                        </p:tgtEl>
                                        <p:attrNameLst>
                                          <p:attrName>style.rotation</p:attrName>
                                        </p:attrNameLst>
                                      </p:cBhvr>
                                      <p:tavLst>
                                        <p:tav tm="0">
                                          <p:val>
                                            <p:fltVal val="-90"/>
                                          </p:val>
                                        </p:tav>
                                        <p:tav tm="100000">
                                          <p:val>
                                            <p:fltVal val="0"/>
                                          </p:val>
                                        </p:tav>
                                      </p:tavLst>
                                    </p:anim>
                                    <p:anim calcmode="lin" valueType="num">
                                      <p:cBhvr>
                                        <p:cTn id="42" dur="800" decel="100000" fill="hold"/>
                                        <p:tgtEl>
                                          <p:spTgt spid="10"/>
                                        </p:tgtEl>
                                        <p:attrNameLst>
                                          <p:attrName>ppt_x</p:attrName>
                                        </p:attrNameLst>
                                      </p:cBhvr>
                                      <p:tavLst>
                                        <p:tav tm="0">
                                          <p:val>
                                            <p:strVal val="#ppt_x+0.4"/>
                                          </p:val>
                                        </p:tav>
                                        <p:tav tm="100000">
                                          <p:val>
                                            <p:strVal val="#ppt_x-0.05"/>
                                          </p:val>
                                        </p:tav>
                                      </p:tavLst>
                                    </p:anim>
                                    <p:anim calcmode="lin" valueType="num">
                                      <p:cBhvr>
                                        <p:cTn id="43" dur="800" decel="100000" fill="hold"/>
                                        <p:tgtEl>
                                          <p:spTgt spid="10"/>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46" fill="hold">
                            <p:stCondLst>
                              <p:cond delay="2500"/>
                            </p:stCondLst>
                            <p:childTnLst>
                              <p:par>
                                <p:cTn id="47" presetID="1" presetClass="entr" presetSubtype="0" fill="hold" nodeType="after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D1F3E7-2541-4765-0BFA-997132CFE0DE}"/>
            </a:ext>
          </a:extLst>
        </p:cNvPr>
        <p:cNvGrpSpPr/>
        <p:nvPr/>
      </p:nvGrpSpPr>
      <p:grpSpPr>
        <a:xfrm>
          <a:off x="0" y="0"/>
          <a:ext cx="0" cy="0"/>
          <a:chOff x="0" y="0"/>
          <a:chExt cx="0" cy="0"/>
        </a:xfrm>
      </p:grpSpPr>
      <p:pic>
        <p:nvPicPr>
          <p:cNvPr id="7" name="Imagine 6">
            <a:hlinkClick r:id="rId2"/>
            <a:extLst>
              <a:ext uri="{FF2B5EF4-FFF2-40B4-BE49-F238E27FC236}">
                <a16:creationId xmlns:a16="http://schemas.microsoft.com/office/drawing/2014/main" id="{C86CECD0-F308-EE82-FD1C-EBAD5FA12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58" y="1786600"/>
            <a:ext cx="5211019" cy="4435826"/>
          </a:xfrm>
          <a:prstGeom prst="rect">
            <a:avLst/>
          </a:prstGeom>
        </p:spPr>
      </p:pic>
      <p:sp>
        <p:nvSpPr>
          <p:cNvPr id="2" name="Title 1">
            <a:extLst>
              <a:ext uri="{FF2B5EF4-FFF2-40B4-BE49-F238E27FC236}">
                <a16:creationId xmlns:a16="http://schemas.microsoft.com/office/drawing/2014/main" id="{C0AFDEF4-6E59-5C6B-8ACF-9FD87C8B73FF}"/>
              </a:ext>
            </a:extLst>
          </p:cNvPr>
          <p:cNvSpPr>
            <a:spLocks noGrp="1"/>
          </p:cNvSpPr>
          <p:nvPr>
            <p:ph type="title"/>
          </p:nvPr>
        </p:nvSpPr>
        <p:spPr>
          <a:xfrm>
            <a:off x="-220422" y="523103"/>
            <a:ext cx="6488496" cy="1087494"/>
          </a:xfrm>
        </p:spPr>
        <p:txBody>
          <a:bodyPr>
            <a:normAutofit/>
          </a:bodyPr>
          <a:lstStyle/>
          <a:p>
            <a:pPr algn="ctr"/>
            <a:r>
              <a:rPr lang="es-ES" sz="4800" b="1" dirty="0">
                <a:solidFill>
                  <a:srgbClr val="00B050"/>
                </a:solidFill>
                <a:effectLst>
                  <a:outerShdw blurRad="38100" dist="38100" dir="2700000" algn="tl">
                    <a:srgbClr val="000000">
                      <a:alpha val="43137"/>
                    </a:srgbClr>
                  </a:outerShdw>
                </a:effectLst>
                <a:latin typeface="Gill Sans Nova" panose="020B0602020104020203" pitchFamily="34" charset="0"/>
              </a:rPr>
              <a:t>Natural Resources</a:t>
            </a:r>
            <a:r>
              <a:rPr lang="es-ES" dirty="0">
                <a:solidFill>
                  <a:schemeClr val="bg1"/>
                </a:solidFill>
              </a:rPr>
              <a:t>	</a:t>
            </a:r>
            <a:endParaRPr lang="en-GB" dirty="0">
              <a:solidFill>
                <a:schemeClr val="bg1"/>
              </a:solidFill>
            </a:endParaRPr>
          </a:p>
        </p:txBody>
      </p:sp>
      <p:pic>
        <p:nvPicPr>
          <p:cNvPr id="11" name="Imagine 10">
            <a:extLst>
              <a:ext uri="{FF2B5EF4-FFF2-40B4-BE49-F238E27FC236}">
                <a16:creationId xmlns:a16="http://schemas.microsoft.com/office/drawing/2014/main" id="{9FE0CDED-B836-7C81-2691-3200E8D72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3530" y="805562"/>
            <a:ext cx="3048930" cy="2286698"/>
          </a:xfrm>
          <a:prstGeom prst="rect">
            <a:avLst/>
          </a:prstGeom>
          <a:ln>
            <a:noFill/>
          </a:ln>
          <a:effectLst>
            <a:softEdge rad="112500"/>
          </a:effectLst>
        </p:spPr>
      </p:pic>
      <p:pic>
        <p:nvPicPr>
          <p:cNvPr id="13" name="Imagine 12">
            <a:hlinkClick r:id="rId5"/>
            <a:extLst>
              <a:ext uri="{FF2B5EF4-FFF2-40B4-BE49-F238E27FC236}">
                <a16:creationId xmlns:a16="http://schemas.microsoft.com/office/drawing/2014/main" id="{79A4FB04-F697-7AD1-7527-DA51F1E43C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7573" y="3949848"/>
            <a:ext cx="2912522" cy="2279589"/>
          </a:xfrm>
          <a:prstGeom prst="rect">
            <a:avLst/>
          </a:prstGeom>
          <a:ln>
            <a:noFill/>
          </a:ln>
          <a:effectLst>
            <a:softEdge rad="112500"/>
          </a:effectLst>
        </p:spPr>
      </p:pic>
      <p:sp>
        <p:nvSpPr>
          <p:cNvPr id="8" name="CasetăText 7">
            <a:extLst>
              <a:ext uri="{FF2B5EF4-FFF2-40B4-BE49-F238E27FC236}">
                <a16:creationId xmlns:a16="http://schemas.microsoft.com/office/drawing/2014/main" id="{631A70BA-49B5-F4A8-0753-E53C892F8B43}"/>
              </a:ext>
            </a:extLst>
          </p:cNvPr>
          <p:cNvSpPr txBox="1"/>
          <p:nvPr/>
        </p:nvSpPr>
        <p:spPr>
          <a:xfrm>
            <a:off x="3108065" y="5090928"/>
            <a:ext cx="1580860" cy="707886"/>
          </a:xfrm>
          <a:prstGeom prst="rect">
            <a:avLst/>
          </a:prstGeom>
          <a:noFill/>
        </p:spPr>
        <p:txBody>
          <a:bodyPr wrap="square" rtlCol="0">
            <a:spAutoFit/>
          </a:bodyPr>
          <a:lstStyle/>
          <a:p>
            <a:r>
              <a:rPr lang="ro-RO" sz="4000" b="1" u="sng" dirty="0">
                <a:solidFill>
                  <a:srgbClr val="FFFF00"/>
                </a:solidFill>
                <a:effectLst>
                  <a:outerShdw blurRad="38100" dist="38100" dir="2700000" algn="tl">
                    <a:srgbClr val="000000">
                      <a:alpha val="43137"/>
                    </a:srgbClr>
                  </a:outerShdw>
                </a:effectLst>
                <a:latin typeface="Bradley Hand ITC" panose="03070402050302030203" pitchFamily="66" charset="0"/>
                <a:cs typeface="Arial" panose="020B0604020202020204" pitchFamily="34" charset="0"/>
              </a:rPr>
              <a:t>Albac</a:t>
            </a:r>
          </a:p>
        </p:txBody>
      </p:sp>
      <p:sp>
        <p:nvSpPr>
          <p:cNvPr id="3" name="CasetăText 2">
            <a:extLst>
              <a:ext uri="{FF2B5EF4-FFF2-40B4-BE49-F238E27FC236}">
                <a16:creationId xmlns:a16="http://schemas.microsoft.com/office/drawing/2014/main" id="{80EB3E9E-F200-A43E-6631-302C84A8D561}"/>
              </a:ext>
            </a:extLst>
          </p:cNvPr>
          <p:cNvSpPr txBox="1"/>
          <p:nvPr/>
        </p:nvSpPr>
        <p:spPr>
          <a:xfrm>
            <a:off x="4749399" y="4897486"/>
            <a:ext cx="3747487" cy="1400383"/>
          </a:xfrm>
          <a:prstGeom prst="rect">
            <a:avLst/>
          </a:prstGeom>
          <a:noFill/>
        </p:spPr>
        <p:txBody>
          <a:bodyPr wrap="square" rtlCol="0">
            <a:spAutoFit/>
          </a:bodyPr>
          <a:lstStyle/>
          <a:p>
            <a:pPr algn="ctr"/>
            <a:r>
              <a:rPr lang="en-US" sz="1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Apuseni Natural Park, of which Albac commune is part, offers us places full of charm and tranquility </a:t>
            </a:r>
            <a:r>
              <a:rPr lang="en-US" sz="1700"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reconnect with nature</a:t>
            </a:r>
            <a:r>
              <a:rPr lang="en-US" sz="1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map of these places...</a:t>
            </a:r>
            <a:endParaRPr lang="ro-RO" sz="17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188A879B-9BEE-A1A4-AB66-9F43F9B1FE58}"/>
              </a:ext>
            </a:extLst>
          </p:cNvPr>
          <p:cNvSpPr txBox="1"/>
          <p:nvPr/>
        </p:nvSpPr>
        <p:spPr>
          <a:xfrm>
            <a:off x="8705630" y="6330648"/>
            <a:ext cx="3060453" cy="369332"/>
          </a:xfrm>
          <a:prstGeom prst="rect">
            <a:avLst/>
          </a:prstGeom>
          <a:noFill/>
        </p:spPr>
        <p:txBody>
          <a:bodyPr wrap="none" rtlCol="0">
            <a:spAutoFit/>
          </a:bodyPr>
          <a:lstStyle/>
          <a:p>
            <a:r>
              <a:rPr lang="en-US" b="1" dirty="0">
                <a:solidFill>
                  <a:srgbClr val="7030A0"/>
                </a:solidFill>
                <a:latin typeface="Arial" panose="020B0604020202020204" pitchFamily="34" charset="0"/>
                <a:cs typeface="Arial" panose="020B0604020202020204" pitchFamily="34" charset="0"/>
              </a:rPr>
              <a:t>Milk Cave or </a:t>
            </a:r>
            <a:r>
              <a:rPr lang="en-US" b="1" i="1" dirty="0">
                <a:solidFill>
                  <a:srgbClr val="7030A0"/>
                </a:solidFill>
                <a:latin typeface="Arial" panose="020B0604020202020204" pitchFamily="34" charset="0"/>
                <a:cs typeface="Arial" panose="020B0604020202020204" pitchFamily="34" charset="0"/>
              </a:rPr>
              <a:t>Horea</a:t>
            </a:r>
            <a:r>
              <a:rPr lang="en-US" b="1" dirty="0">
                <a:solidFill>
                  <a:srgbClr val="7030A0"/>
                </a:solidFill>
                <a:latin typeface="Arial" panose="020B0604020202020204" pitchFamily="34" charset="0"/>
                <a:cs typeface="Arial" panose="020B0604020202020204" pitchFamily="34" charset="0"/>
              </a:rPr>
              <a:t>'s Cave</a:t>
            </a:r>
            <a:endParaRPr lang="ro-RO" b="1" dirty="0">
              <a:solidFill>
                <a:srgbClr val="7030A0"/>
              </a:solidFill>
              <a:latin typeface="Arial" panose="020B0604020202020204" pitchFamily="34" charset="0"/>
              <a:cs typeface="Arial" panose="020B0604020202020204" pitchFamily="34" charset="0"/>
            </a:endParaRPr>
          </a:p>
        </p:txBody>
      </p:sp>
      <p:pic>
        <p:nvPicPr>
          <p:cNvPr id="12" name="Imagine 11">
            <a:hlinkClick r:id="rId7"/>
            <a:extLst>
              <a:ext uri="{FF2B5EF4-FFF2-40B4-BE49-F238E27FC236}">
                <a16:creationId xmlns:a16="http://schemas.microsoft.com/office/drawing/2014/main" id="{C604630D-8C09-6F95-EE5D-82BF4A13A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3300" y="361769"/>
            <a:ext cx="3018238" cy="2727139"/>
          </a:xfrm>
          <a:prstGeom prst="rect">
            <a:avLst/>
          </a:prstGeom>
        </p:spPr>
      </p:pic>
      <p:sp>
        <p:nvSpPr>
          <p:cNvPr id="14" name="CasetăText 13">
            <a:extLst>
              <a:ext uri="{FF2B5EF4-FFF2-40B4-BE49-F238E27FC236}">
                <a16:creationId xmlns:a16="http://schemas.microsoft.com/office/drawing/2014/main" id="{9CAEFB4D-7678-CE30-921F-F8922BB7D8F2}"/>
              </a:ext>
            </a:extLst>
          </p:cNvPr>
          <p:cNvSpPr txBox="1"/>
          <p:nvPr/>
        </p:nvSpPr>
        <p:spPr>
          <a:xfrm>
            <a:off x="5353665" y="3206917"/>
            <a:ext cx="6838335" cy="615553"/>
          </a:xfrm>
          <a:prstGeom prst="rect">
            <a:avLst/>
          </a:prstGeom>
          <a:noFill/>
        </p:spPr>
        <p:txBody>
          <a:bodyPr wrap="square" rtlCol="0">
            <a:spAutoFit/>
          </a:bodyPr>
          <a:lstStyle/>
          <a:p>
            <a:pPr algn="ctr"/>
            <a:r>
              <a:rPr lang="en-US" sz="1700" b="1" dirty="0" err="1">
                <a:solidFill>
                  <a:srgbClr val="0070C0"/>
                </a:solidFill>
                <a:latin typeface="Arial" panose="020B0604020202020204" pitchFamily="34" charset="0"/>
                <a:cs typeface="Arial" panose="020B0604020202020204" pitchFamily="34" charset="0"/>
              </a:rPr>
              <a:t>Sohodol</a:t>
            </a:r>
            <a:r>
              <a:rPr lang="en-US" sz="1700" b="1" dirty="0">
                <a:solidFill>
                  <a:srgbClr val="0070C0"/>
                </a:solidFill>
                <a:latin typeface="Arial" panose="020B0604020202020204" pitchFamily="34" charset="0"/>
                <a:cs typeface="Arial" panose="020B0604020202020204" pitchFamily="34" charset="0"/>
              </a:rPr>
              <a:t> Refuge - built at 1,000 m altitude in traditional style, is included in the walking</a:t>
            </a:r>
            <a:r>
              <a:rPr lang="ro-RO" sz="1700" b="1" dirty="0">
                <a:solidFill>
                  <a:srgbClr val="0070C0"/>
                </a:solidFill>
                <a:latin typeface="Arial" panose="020B0604020202020204" pitchFamily="34" charset="0"/>
                <a:cs typeface="Arial" panose="020B0604020202020204" pitchFamily="34" charset="0"/>
              </a:rPr>
              <a:t> </a:t>
            </a:r>
            <a:r>
              <a:rPr lang="en-US" sz="1700" b="1" dirty="0">
                <a:solidFill>
                  <a:srgbClr val="0070C0"/>
                </a:solidFill>
                <a:latin typeface="Arial" panose="020B0604020202020204" pitchFamily="34" charset="0"/>
                <a:cs typeface="Arial" panose="020B0604020202020204" pitchFamily="34" charset="0"/>
              </a:rPr>
              <a:t>circuit of villages in </a:t>
            </a:r>
            <a:r>
              <a:rPr lang="en-US" sz="1700" b="1" u="sng" dirty="0">
                <a:solidFill>
                  <a:srgbClr val="0070C0"/>
                </a:solidFill>
                <a:latin typeface="Arial" panose="020B0604020202020204" pitchFamily="34" charset="0"/>
                <a:cs typeface="Arial" panose="020B0604020202020204" pitchFamily="34" charset="0"/>
              </a:rPr>
              <a:t>Albac</a:t>
            </a:r>
            <a:r>
              <a:rPr lang="en-US" sz="1700" b="1" dirty="0">
                <a:solidFill>
                  <a:srgbClr val="0070C0"/>
                </a:solidFill>
                <a:latin typeface="Arial" panose="020B0604020202020204" pitchFamily="34" charset="0"/>
                <a:cs typeface="Arial" panose="020B0604020202020204" pitchFamily="34" charset="0"/>
              </a:rPr>
              <a:t> commune</a:t>
            </a:r>
            <a:endParaRPr lang="ro-RO" sz="1700" b="1" dirty="0">
              <a:solidFill>
                <a:srgbClr val="0070C0"/>
              </a:solidFill>
              <a:latin typeface="Arial" panose="020B0604020202020204" pitchFamily="34" charset="0"/>
              <a:cs typeface="Arial" panose="020B0604020202020204" pitchFamily="34" charset="0"/>
            </a:endParaRPr>
          </a:p>
        </p:txBody>
      </p:sp>
      <p:pic>
        <p:nvPicPr>
          <p:cNvPr id="5" name="Imagine 4">
            <a:extLst>
              <a:ext uri="{FF2B5EF4-FFF2-40B4-BE49-F238E27FC236}">
                <a16:creationId xmlns:a16="http://schemas.microsoft.com/office/drawing/2014/main" id="{746DBF30-4721-FBC5-0AD4-5FEA06431F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6885" y="4024231"/>
            <a:ext cx="1463533" cy="19448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46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grpId="1"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26" presetClass="emph" presetSubtype="0" repeatCount="indefinite" fill="hold" grpId="0" nodeType="withEffect">
                                  <p:stCondLst>
                                    <p:cond delay="0"/>
                                  </p:stCondLst>
                                  <p:childTnLst>
                                    <p:animEffect transition="out" filter="fade">
                                      <p:cBhvr>
                                        <p:cTn id="11" dur="2000" tmFilter="0, 0; .2, .5; .8, .5; 1, 0"/>
                                        <p:tgtEl>
                                          <p:spTgt spid="8"/>
                                        </p:tgtEl>
                                      </p:cBhvr>
                                    </p:animEffect>
                                    <p:animScale>
                                      <p:cBhvr>
                                        <p:cTn id="12" dur="1000" autoRev="1" fill="hold"/>
                                        <p:tgtEl>
                                          <p:spTgt spid="8"/>
                                        </p:tgtEl>
                                      </p:cBhvr>
                                      <p:by x="105000" y="105000"/>
                                    </p:animScale>
                                  </p:childTnLst>
                                </p:cTn>
                              </p:par>
                              <p:par>
                                <p:cTn id="13" presetID="1" presetClass="entr" presetSubtype="0" fill="hold" nodeType="withEffect">
                                  <p:stCondLst>
                                    <p:cond delay="15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15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215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315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315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150"/>
                            </p:stCondLst>
                            <p:childTnLst>
                              <p:par>
                                <p:cTn id="32" presetID="1" presetClass="entr" presetSubtype="0" fill="hold" grpId="0" nodeType="afterEffect">
                                  <p:stCondLst>
                                    <p:cond delay="0"/>
                                  </p:stCondLst>
                                  <p:iterate type="lt">
                                    <p:tmAbs val="0"/>
                                  </p:iterate>
                                  <p:childTnLst>
                                    <p:set>
                                      <p:cBhvr>
                                        <p:cTn id="33" dur="1" fill="hold">
                                          <p:stCondLst>
                                            <p:cond delay="0"/>
                                          </p:stCondLst>
                                        </p:cTn>
                                        <p:tgtEl>
                                          <p:spTgt spid="3">
                                            <p:txEl>
                                              <p:pRg st="0" end="0"/>
                                            </p:txEl>
                                          </p:spTgt>
                                        </p:tgtEl>
                                        <p:attrNameLst>
                                          <p:attrName>style.visibility</p:attrName>
                                        </p:attrNameLst>
                                      </p:cBhvr>
                                      <p:to>
                                        <p:strVal val="visible"/>
                                      </p:to>
                                    </p:set>
                                  </p:childTnLst>
                                </p:cTn>
                              </p:par>
                            </p:childTnLst>
                          </p:cTn>
                        </p:par>
                        <p:par>
                          <p:cTn id="34" fill="hold">
                            <p:stCondLst>
                              <p:cond delay="3150"/>
                            </p:stCondLst>
                            <p:childTnLst>
                              <p:par>
                                <p:cTn id="35" presetID="16" presetClass="emph" presetSubtype="0" repeatCount="indefinite" fill="hold" nodeType="afterEffect">
                                  <p:stCondLst>
                                    <p:cond delay="0"/>
                                  </p:stCondLst>
                                  <p:iterate type="lt">
                                    <p:tmPct val="4000"/>
                                  </p:iterate>
                                  <p:childTnLst>
                                    <p:set>
                                      <p:cBhvr override="childStyle">
                                        <p:cTn id="36" dur="500" fill="hold"/>
                                        <p:tgtEl>
                                          <p:spTgt spid="3">
                                            <p:txEl>
                                              <p:pRg st="0" end="0"/>
                                            </p:txEl>
                                          </p:spTgt>
                                        </p:tgtEl>
                                        <p:attrNameLst>
                                          <p:attrName>style.color</p:attrName>
                                        </p:attrNameLst>
                                      </p:cBhvr>
                                      <p:to>
                                        <p:clrVal>
                                          <a:schemeClr val="accent2"/>
                                        </p:clrVal>
                                      </p:to>
                                    </p:set>
                                    <p:set>
                                      <p:cBhvr>
                                        <p:cTn id="37" dur="500" fill="hold"/>
                                        <p:tgtEl>
                                          <p:spTgt spid="3">
                                            <p:txEl>
                                              <p:pRg st="0" end="0"/>
                                            </p:txEl>
                                          </p:spTgt>
                                        </p:tgtEl>
                                        <p:attrNameLst>
                                          <p:attrName>fillcolor</p:attrName>
                                        </p:attrNameLst>
                                      </p:cBhvr>
                                      <p:to>
                                        <p:clrVal>
                                          <a:schemeClr val="accent2"/>
                                        </p:clrVal>
                                      </p:to>
                                    </p:set>
                                    <p:set>
                                      <p:cBhvr>
                                        <p:cTn id="3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build="allAtOnce"/>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784D19-CEF1-F731-9507-0AD50B384986}"/>
              </a:ext>
            </a:extLst>
          </p:cNvPr>
          <p:cNvSpPr>
            <a:spLocks noGrp="1"/>
          </p:cNvSpPr>
          <p:nvPr>
            <p:ph type="title"/>
          </p:nvPr>
        </p:nvSpPr>
        <p:spPr>
          <a:xfrm>
            <a:off x="984737" y="70337"/>
            <a:ext cx="10381956" cy="830720"/>
          </a:xfrm>
        </p:spPr>
        <p:txBody>
          <a:bodyPr>
            <a:normAutofit fontScale="90000"/>
          </a:bodyPr>
          <a:lstStyle/>
          <a:p>
            <a:pPr algn="ctr"/>
            <a:r>
              <a:rPr lang="en-US" sz="4800" b="1" dirty="0">
                <a:solidFill>
                  <a:srgbClr val="00B050"/>
                </a:solidFill>
                <a:effectLst>
                  <a:outerShdw blurRad="38100" dist="38100" dir="2700000" algn="tl">
                    <a:srgbClr val="000000">
                      <a:alpha val="43137"/>
                    </a:srgbClr>
                  </a:outerShdw>
                </a:effectLst>
                <a:latin typeface="Gill Sans Nova" panose="020B0602020104020203" pitchFamily="34" charset="0"/>
              </a:rPr>
              <a:t>Sustainable use of natural resources</a:t>
            </a:r>
            <a:r>
              <a:rPr lang="es-ES" dirty="0">
                <a:solidFill>
                  <a:schemeClr val="bg1"/>
                </a:solidFill>
              </a:rPr>
              <a:t>	</a:t>
            </a:r>
            <a:endParaRPr lang="en-GB" dirty="0">
              <a:solidFill>
                <a:schemeClr val="bg1"/>
              </a:solidFill>
            </a:endParaRPr>
          </a:p>
        </p:txBody>
      </p:sp>
      <p:sp>
        <p:nvSpPr>
          <p:cNvPr id="5" name="CasetăText 4">
            <a:extLst>
              <a:ext uri="{FF2B5EF4-FFF2-40B4-BE49-F238E27FC236}">
                <a16:creationId xmlns:a16="http://schemas.microsoft.com/office/drawing/2014/main" id="{1BADE9BE-35ED-4D14-8F0B-298CC2B3101F}"/>
              </a:ext>
            </a:extLst>
          </p:cNvPr>
          <p:cNvSpPr txBox="1"/>
          <p:nvPr/>
        </p:nvSpPr>
        <p:spPr>
          <a:xfrm>
            <a:off x="7202659" y="3756073"/>
            <a:ext cx="4650153" cy="3139321"/>
          </a:xfrm>
          <a:prstGeom prst="rect">
            <a:avLst/>
          </a:prstGeom>
          <a:noFill/>
        </p:spPr>
        <p:txBody>
          <a:bodyPr wrap="square" rtlCol="0">
            <a:spAutoFit/>
          </a:bodyPr>
          <a:lstStyle/>
          <a:p>
            <a:pPr algn="just"/>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The remarkable </a:t>
            </a:r>
            <a:r>
              <a:rPr lang="en-US" b="1" i="1" u="sng" dirty="0" err="1">
                <a:solidFill>
                  <a:srgbClr val="C00000"/>
                </a:solidFill>
                <a:latin typeface="Arial" panose="020B0604020202020204" pitchFamily="34" charset="0"/>
                <a:cs typeface="Arial" panose="020B0604020202020204" pitchFamily="34" charset="0"/>
                <a:hlinkClick r:id="rId2"/>
              </a:rPr>
              <a:t>Transursoaia</a:t>
            </a:r>
            <a:r>
              <a:rPr lang="en-US" dirty="0">
                <a:solidFill>
                  <a:srgbClr val="C00000"/>
                </a:solidFill>
                <a:latin typeface="Arial" panose="020B0604020202020204" pitchFamily="34" charset="0"/>
                <a:cs typeface="Arial" panose="020B0604020202020204" pitchFamily="34" charset="0"/>
              </a:rPr>
              <a:t> road through narrow serpentines starts from the town of Albac, exits DN75 and climbs on 1R to an altitude of 1300 meters, then descends to </a:t>
            </a:r>
            <a:r>
              <a:rPr lang="en-US" dirty="0" err="1">
                <a:solidFill>
                  <a:srgbClr val="C00000"/>
                </a:solidFill>
                <a:latin typeface="Arial" panose="020B0604020202020204" pitchFamily="34" charset="0"/>
                <a:cs typeface="Arial" panose="020B0604020202020204" pitchFamily="34" charset="0"/>
              </a:rPr>
              <a:t>Huedin</a:t>
            </a:r>
            <a:r>
              <a:rPr lang="en-US" dirty="0">
                <a:solidFill>
                  <a:srgbClr val="C00000"/>
                </a:solidFill>
                <a:latin typeface="Arial" panose="020B0604020202020204" pitchFamily="34" charset="0"/>
                <a:cs typeface="Arial" panose="020B0604020202020204" pitchFamily="34" charset="0"/>
              </a:rPr>
              <a:t>, where it intersects with DN1.</a:t>
            </a:r>
          </a:p>
          <a:p>
            <a:pPr algn="just"/>
            <a:r>
              <a:rPr lang="ro-RO"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Asphalted and over 80km long, the route challenges you to a fascinating journey through the heart of the mountains - </a:t>
            </a:r>
            <a:r>
              <a:rPr lang="en-US" u="sng" dirty="0">
                <a:solidFill>
                  <a:srgbClr val="C00000"/>
                </a:solidFill>
                <a:latin typeface="Arial" panose="020B0604020202020204" pitchFamily="34" charset="0"/>
                <a:cs typeface="Arial" panose="020B0604020202020204" pitchFamily="34" charset="0"/>
              </a:rPr>
              <a:t>by mountain bike or by car</a:t>
            </a:r>
            <a:r>
              <a:rPr lang="en-US" dirty="0">
                <a:solidFill>
                  <a:srgbClr val="C00000"/>
                </a:solidFill>
                <a:latin typeface="Arial" panose="020B0604020202020204" pitchFamily="34" charset="0"/>
                <a:cs typeface="Arial" panose="020B0604020202020204" pitchFamily="34" charset="0"/>
              </a:rPr>
              <a:t>, offering breathtaking views.</a:t>
            </a:r>
            <a:endParaRPr lang="ro-RO" dirty="0">
              <a:solidFill>
                <a:srgbClr val="C00000"/>
              </a:solidFill>
              <a:latin typeface="Arial" panose="020B0604020202020204" pitchFamily="34" charset="0"/>
              <a:cs typeface="Arial" panose="020B0604020202020204" pitchFamily="34" charset="0"/>
            </a:endParaRPr>
          </a:p>
        </p:txBody>
      </p:sp>
      <p:pic>
        <p:nvPicPr>
          <p:cNvPr id="7" name="Imagine 6">
            <a:hlinkClick r:id="rId3"/>
            <a:extLst>
              <a:ext uri="{FF2B5EF4-FFF2-40B4-BE49-F238E27FC236}">
                <a16:creationId xmlns:a16="http://schemas.microsoft.com/office/drawing/2014/main" id="{1BF3DE78-6A11-A2D1-3F52-09DF89D8C5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440" y="3879378"/>
            <a:ext cx="4650153" cy="26157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ine 10">
            <a:hlinkClick r:id="rId5"/>
            <a:extLst>
              <a:ext uri="{FF2B5EF4-FFF2-40B4-BE49-F238E27FC236}">
                <a16:creationId xmlns:a16="http://schemas.microsoft.com/office/drawing/2014/main" id="{B5DA35DD-F6E6-A372-308F-8741162B7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921" y="901799"/>
            <a:ext cx="2598891" cy="2854274"/>
          </a:xfrm>
          <a:prstGeom prst="rect">
            <a:avLst/>
          </a:prstGeom>
        </p:spPr>
      </p:pic>
      <p:pic>
        <p:nvPicPr>
          <p:cNvPr id="15" name="Imagine 14">
            <a:hlinkClick r:id="rId7"/>
            <a:extLst>
              <a:ext uri="{FF2B5EF4-FFF2-40B4-BE49-F238E27FC236}">
                <a16:creationId xmlns:a16="http://schemas.microsoft.com/office/drawing/2014/main" id="{99BBAD17-E835-CE35-2912-237AD436FF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471" y="4086619"/>
            <a:ext cx="2962469" cy="2201227"/>
          </a:xfrm>
          <a:prstGeom prst="rect">
            <a:avLst/>
          </a:prstGeom>
          <a:ln>
            <a:noFill/>
          </a:ln>
          <a:effectLst>
            <a:softEdge rad="112500"/>
          </a:effectLst>
        </p:spPr>
      </p:pic>
      <p:pic>
        <p:nvPicPr>
          <p:cNvPr id="17" name="Imagine 16">
            <a:extLst>
              <a:ext uri="{FF2B5EF4-FFF2-40B4-BE49-F238E27FC236}">
                <a16:creationId xmlns:a16="http://schemas.microsoft.com/office/drawing/2014/main" id="{DFCFE841-ED79-6726-43CA-E20E21F4B037}"/>
              </a:ext>
            </a:extLst>
          </p:cNvPr>
          <p:cNvPicPr>
            <a:picLocks noChangeAspect="1"/>
          </p:cNvPicPr>
          <p:nvPr/>
        </p:nvPicPr>
        <p:blipFill>
          <a:blip r:embed="rId9"/>
          <a:stretch>
            <a:fillRect/>
          </a:stretch>
        </p:blipFill>
        <p:spPr>
          <a:xfrm>
            <a:off x="5354551" y="1037891"/>
            <a:ext cx="3696216" cy="23911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Imagine 18">
            <a:hlinkClick r:id="rId10"/>
            <a:extLst>
              <a:ext uri="{FF2B5EF4-FFF2-40B4-BE49-F238E27FC236}">
                <a16:creationId xmlns:a16="http://schemas.microsoft.com/office/drawing/2014/main" id="{E05B897D-2343-CD1F-1148-E0604800EC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0898" y="1339273"/>
            <a:ext cx="3497544" cy="23328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ine 20">
            <a:extLst>
              <a:ext uri="{FF2B5EF4-FFF2-40B4-BE49-F238E27FC236}">
                <a16:creationId xmlns:a16="http://schemas.microsoft.com/office/drawing/2014/main" id="{1B721841-5BD8-3FC9-92DC-A7816B2536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5940" y="876230"/>
            <a:ext cx="2409284" cy="1606993"/>
          </a:xfrm>
          <a:prstGeom prst="ellipse">
            <a:avLst/>
          </a:prstGeom>
          <a:ln>
            <a:noFill/>
          </a:ln>
          <a:effectLst>
            <a:softEdge rad="112500"/>
          </a:effectLst>
        </p:spPr>
      </p:pic>
    </p:spTree>
    <p:extLst>
      <p:ext uri="{BB962C8B-B14F-4D97-AF65-F5344CB8AC3E}">
        <p14:creationId xmlns:p14="http://schemas.microsoft.com/office/powerpoint/2010/main" val="5638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650"/>
                            </p:stCondLst>
                            <p:childTnLst>
                              <p:par>
                                <p:cTn id="11" presetID="1" presetClass="entr" presetSubtype="0" fill="hold" nodeType="afterEffect">
                                  <p:stCondLst>
                                    <p:cond delay="15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nodeType="afterEffect">
                                  <p:stCondLst>
                                    <p:cond delay="15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950"/>
                            </p:stCondLst>
                            <p:childTnLst>
                              <p:par>
                                <p:cTn id="17" presetID="1" presetClass="entr" presetSubtype="0" fill="hold" nodeType="afterEffect">
                                  <p:stCondLst>
                                    <p:cond delay="15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1100"/>
                            </p:stCondLst>
                            <p:childTnLst>
                              <p:par>
                                <p:cTn id="20" presetID="1" presetClass="entr" presetSubtype="0" fill="hold" nodeType="afterEffect">
                                  <p:stCondLst>
                                    <p:cond delay="15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1250"/>
                            </p:stCondLst>
                            <p:childTnLst>
                              <p:par>
                                <p:cTn id="23" presetID="5" presetClass="entr" presetSubtype="10" fill="hold" grpId="0"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1583789" y="-70349"/>
            <a:ext cx="10515600" cy="927108"/>
          </a:xfrm>
        </p:spPr>
        <p:txBody>
          <a:bodyPr>
            <a:normAutofit/>
          </a:bodyPr>
          <a:lstStyle/>
          <a:p>
            <a:pPr algn="r"/>
            <a:r>
              <a:rPr lang="en-GB" sz="4400" b="1" dirty="0">
                <a:solidFill>
                  <a:srgbClr val="00B050"/>
                </a:solidFill>
                <a:effectLst>
                  <a:outerShdw blurRad="38100" dist="38100" dir="2700000" algn="tl">
                    <a:srgbClr val="000000">
                      <a:alpha val="43137"/>
                    </a:srgbClr>
                  </a:outerShdw>
                </a:effectLst>
                <a:latin typeface="Gill Sans Nova" panose="020B0602020104020203" pitchFamily="34" charset="0"/>
              </a:rPr>
              <a:t>Promotion of Cultural Resources</a:t>
            </a:r>
            <a:endParaRPr lang="en-GB" dirty="0">
              <a:solidFill>
                <a:srgbClr val="00B050"/>
              </a:solidFill>
            </a:endParaRPr>
          </a:p>
        </p:txBody>
      </p:sp>
      <p:pic>
        <p:nvPicPr>
          <p:cNvPr id="4" name="Imagine 3">
            <a:extLst>
              <a:ext uri="{FF2B5EF4-FFF2-40B4-BE49-F238E27FC236}">
                <a16:creationId xmlns:a16="http://schemas.microsoft.com/office/drawing/2014/main" id="{D77B8CFE-D25B-AE88-F7F7-BFDEE2958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50" y="1856970"/>
            <a:ext cx="3040687" cy="2280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ine 11">
            <a:extLst>
              <a:ext uri="{FF2B5EF4-FFF2-40B4-BE49-F238E27FC236}">
                <a16:creationId xmlns:a16="http://schemas.microsoft.com/office/drawing/2014/main" id="{BD99B16C-4429-1099-D76A-3A5D268F1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49" y="514223"/>
            <a:ext cx="3040687" cy="1774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ine 13">
            <a:extLst>
              <a:ext uri="{FF2B5EF4-FFF2-40B4-BE49-F238E27FC236}">
                <a16:creationId xmlns:a16="http://schemas.microsoft.com/office/drawing/2014/main" id="{357CA72B-F408-2C1A-021F-A4D226AF9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923" y="898963"/>
            <a:ext cx="3828978" cy="24569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agine 15">
            <a:extLst>
              <a:ext uri="{FF2B5EF4-FFF2-40B4-BE49-F238E27FC236}">
                <a16:creationId xmlns:a16="http://schemas.microsoft.com/office/drawing/2014/main" id="{63D3E017-1DB7-45EB-F047-36F8DE935D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6475" y="862304"/>
            <a:ext cx="1938389" cy="2584518"/>
          </a:xfrm>
          <a:prstGeom prst="rect">
            <a:avLst/>
          </a:prstGeom>
          <a:ln>
            <a:noFill/>
          </a:ln>
          <a:effectLst>
            <a:softEdge rad="112500"/>
          </a:effectLst>
        </p:spPr>
      </p:pic>
      <p:pic>
        <p:nvPicPr>
          <p:cNvPr id="22" name="Imagine 21">
            <a:extLst>
              <a:ext uri="{FF2B5EF4-FFF2-40B4-BE49-F238E27FC236}">
                <a16:creationId xmlns:a16="http://schemas.microsoft.com/office/drawing/2014/main" id="{73665E20-D677-F1C0-9AAD-B0FE5C638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64" y="4286395"/>
            <a:ext cx="3182178" cy="23866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5" name="CasetăText 24">
            <a:extLst>
              <a:ext uri="{FF2B5EF4-FFF2-40B4-BE49-F238E27FC236}">
                <a16:creationId xmlns:a16="http://schemas.microsoft.com/office/drawing/2014/main" id="{BE17AC2A-5337-BB10-49E5-B08E55E9A072}"/>
              </a:ext>
            </a:extLst>
          </p:cNvPr>
          <p:cNvSpPr txBox="1"/>
          <p:nvPr/>
        </p:nvSpPr>
        <p:spPr>
          <a:xfrm>
            <a:off x="3532140" y="4290631"/>
            <a:ext cx="3079675" cy="2200602"/>
          </a:xfrm>
          <a:prstGeom prst="rect">
            <a:avLst/>
          </a:prstGeom>
          <a:noFill/>
        </p:spPr>
        <p:txBody>
          <a:bodyPr wrap="square" rtlCol="0">
            <a:spAutoFit/>
          </a:bodyPr>
          <a:lstStyle/>
          <a:p>
            <a:pPr algn="just"/>
            <a:r>
              <a:rPr lang="ro-R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Domestic and international promotion, at tourism, arts and crafts fairs, gastronomic competitions </a:t>
            </a: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etc. </a:t>
            </a:r>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brought numerous awards and distinctions, as well as increased visibility and tourist circulation</a:t>
            </a:r>
            <a:r>
              <a:rPr lang="ro-RO"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7" name="Imagine 16">
            <a:extLst>
              <a:ext uri="{FF2B5EF4-FFF2-40B4-BE49-F238E27FC236}">
                <a16:creationId xmlns:a16="http://schemas.microsoft.com/office/drawing/2014/main" id="{1A0875D9-3EF3-3098-6D37-EB526E3C0F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5064" y="896489"/>
            <a:ext cx="2526324" cy="2459401"/>
          </a:xfrm>
          <a:prstGeom prst="rect">
            <a:avLst/>
          </a:prstGeom>
          <a:ln>
            <a:noFill/>
          </a:ln>
          <a:effectLst>
            <a:outerShdw blurRad="190500" algn="tl" rotWithShape="0">
              <a:srgbClr val="000000">
                <a:alpha val="70000"/>
              </a:srgbClr>
            </a:outerShdw>
          </a:effectLst>
        </p:spPr>
      </p:pic>
      <p:pic>
        <p:nvPicPr>
          <p:cNvPr id="1026" name="Picture 2" descr="Peste 20.000 de imagini gratuite cu Steagul Franței și Steag ...">
            <a:extLst>
              <a:ext uri="{FF2B5EF4-FFF2-40B4-BE49-F238E27FC236}">
                <a16:creationId xmlns:a16="http://schemas.microsoft.com/office/drawing/2014/main" id="{A067357B-96EA-89C9-BD37-B1AAF8B001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7837" y="946086"/>
            <a:ext cx="719925" cy="704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ste 11.900 fotografii de stoc, fotografii și imagini scutite de redevențe  cu Drapel Israelian - iStock">
            <a:extLst>
              <a:ext uri="{FF2B5EF4-FFF2-40B4-BE49-F238E27FC236}">
                <a16:creationId xmlns:a16="http://schemas.microsoft.com/office/drawing/2014/main" id="{A103179F-9A4A-1DFC-1DF6-B20EEEA36B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30371" y="4419079"/>
            <a:ext cx="832288" cy="501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eag Austria cu stema - Vision, poliester, marime 150x90cm">
            <a:extLst>
              <a:ext uri="{FF2B5EF4-FFF2-40B4-BE49-F238E27FC236}">
                <a16:creationId xmlns:a16="http://schemas.microsoft.com/office/drawing/2014/main" id="{CBDD6B27-9BA3-B920-31CE-57E94F435C0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1167" y="2779321"/>
            <a:ext cx="520297" cy="520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5DE5C9-FCB5-ABDC-9804-E8FEA6381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800" y="1831570"/>
            <a:ext cx="473549" cy="55666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ine 18">
            <a:extLst>
              <a:ext uri="{FF2B5EF4-FFF2-40B4-BE49-F238E27FC236}">
                <a16:creationId xmlns:a16="http://schemas.microsoft.com/office/drawing/2014/main" id="{17195946-CF90-114A-9180-2B2BE84EC5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7984" y="4477321"/>
            <a:ext cx="2828844" cy="2121634"/>
          </a:xfrm>
          <a:prstGeom prst="rect">
            <a:avLst/>
          </a:prstGeom>
          <a:ln>
            <a:noFill/>
          </a:ln>
          <a:effectLst>
            <a:softEdge rad="112500"/>
          </a:effectLst>
        </p:spPr>
      </p:pic>
      <p:sp>
        <p:nvSpPr>
          <p:cNvPr id="21" name="CasetăText 20">
            <a:extLst>
              <a:ext uri="{FF2B5EF4-FFF2-40B4-BE49-F238E27FC236}">
                <a16:creationId xmlns:a16="http://schemas.microsoft.com/office/drawing/2014/main" id="{C31C9357-B6E4-5D06-B969-E0A316DFCB59}"/>
              </a:ext>
            </a:extLst>
          </p:cNvPr>
          <p:cNvSpPr txBox="1"/>
          <p:nvPr/>
        </p:nvSpPr>
        <p:spPr>
          <a:xfrm>
            <a:off x="3220836" y="3550265"/>
            <a:ext cx="8912173" cy="615553"/>
          </a:xfrm>
          <a:prstGeom prst="rect">
            <a:avLst/>
          </a:prstGeom>
          <a:noFill/>
        </p:spPr>
        <p:txBody>
          <a:bodyPr wrap="square" rtlCol="0">
            <a:spAutoFit/>
          </a:bodyPr>
          <a:lstStyle/>
          <a:p>
            <a:pPr algn="just"/>
            <a:r>
              <a:rPr lang="en-US" sz="1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commitment of the inhabitants of Albac to the preservation of cultural heritage means the devotion to maintaining the authenticity of its historical landscape - </a:t>
            </a:r>
            <a:r>
              <a:rPr lang="en-US" sz="1700" b="1"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Țara</a:t>
            </a:r>
            <a:r>
              <a:rPr lang="en-US" sz="17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Moților</a:t>
            </a:r>
            <a:endParaRPr lang="ro-RO" sz="17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Imagine 5">
            <a:extLst>
              <a:ext uri="{FF2B5EF4-FFF2-40B4-BE49-F238E27FC236}">
                <a16:creationId xmlns:a16="http://schemas.microsoft.com/office/drawing/2014/main" id="{A8757D13-7401-D517-075D-23B110A979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60504" y="4547662"/>
            <a:ext cx="2527738" cy="1895804"/>
          </a:xfrm>
          <a:prstGeom prst="ellipse">
            <a:avLst/>
          </a:prstGeom>
          <a:ln>
            <a:noFill/>
          </a:ln>
          <a:effectLst>
            <a:softEdge rad="112500"/>
          </a:effectLst>
        </p:spPr>
      </p:pic>
    </p:spTree>
    <p:extLst>
      <p:ext uri="{BB962C8B-B14F-4D97-AF65-F5344CB8AC3E}">
        <p14:creationId xmlns:p14="http://schemas.microsoft.com/office/powerpoint/2010/main" val="19117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3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3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type="lt">
                                    <p:tmAbs val="0"/>
                                  </p:iterate>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type="lt">
                                    <p:tmAbs val="0"/>
                                  </p:iterate>
                                  <p:childTnLst>
                                    <p:set>
                                      <p:cBhvr>
                                        <p:cTn id="41" dur="1" fill="hold">
                                          <p:stCondLst>
                                            <p:cond delay="0"/>
                                          </p:stCondLst>
                                        </p:cTn>
                                        <p:tgtEl>
                                          <p:spTgt spid="25"/>
                                        </p:tgtEl>
                                        <p:attrNameLst>
                                          <p:attrName>style.visibility</p:attrName>
                                        </p:attrNameLst>
                                      </p:cBhvr>
                                      <p:to>
                                        <p:strVal val="visible"/>
                                      </p:to>
                                    </p:set>
                                  </p:childTnLst>
                                </p:cTn>
                              </p:par>
                            </p:childTnLst>
                          </p:cTn>
                        </p:par>
                        <p:par>
                          <p:cTn id="42" fill="hold">
                            <p:stCondLst>
                              <p:cond delay="0"/>
                            </p:stCondLst>
                            <p:childTnLst>
                              <p:par>
                                <p:cTn id="43" presetID="16" presetClass="emph" presetSubtype="0" repeatCount="indefinite" fill="hold" grpId="0" nodeType="afterEffect">
                                  <p:stCondLst>
                                    <p:cond delay="0"/>
                                  </p:stCondLst>
                                  <p:iterate type="lt">
                                    <p:tmPct val="4000"/>
                                  </p:iterate>
                                  <p:childTnLst>
                                    <p:set>
                                      <p:cBhvr override="childStyle">
                                        <p:cTn id="44" dur="1000" fill="hold"/>
                                        <p:tgtEl>
                                          <p:spTgt spid="21"/>
                                        </p:tgtEl>
                                        <p:attrNameLst>
                                          <p:attrName>style.color</p:attrName>
                                        </p:attrNameLst>
                                      </p:cBhvr>
                                      <p:to>
                                        <p:clrVal>
                                          <a:schemeClr val="accent2"/>
                                        </p:clrVal>
                                      </p:to>
                                    </p:set>
                                    <p:set>
                                      <p:cBhvr>
                                        <p:cTn id="45" dur="1000" fill="hold"/>
                                        <p:tgtEl>
                                          <p:spTgt spid="21"/>
                                        </p:tgtEl>
                                        <p:attrNameLst>
                                          <p:attrName>fillcolor</p:attrName>
                                        </p:attrNameLst>
                                      </p:cBhvr>
                                      <p:to>
                                        <p:clrVal>
                                          <a:schemeClr val="accent2"/>
                                        </p:clrVal>
                                      </p:to>
                                    </p:set>
                                    <p:set>
                                      <p:cBhvr>
                                        <p:cTn id="46" dur="1000" fill="hold"/>
                                        <p:tgtEl>
                                          <p:spTgt spid="21"/>
                                        </p:tgtEl>
                                        <p:attrNameLst>
                                          <p:attrName>fill.type</p:attrName>
                                        </p:attrNameLst>
                                      </p:cBhvr>
                                      <p:to>
                                        <p:strVal val="solid"/>
                                      </p:to>
                                    </p:set>
                                  </p:childTnLst>
                                </p:cTn>
                              </p:par>
                            </p:childTnLst>
                          </p:cTn>
                        </p:par>
                        <p:par>
                          <p:cTn id="47" fill="hold">
                            <p:stCondLst>
                              <p:cond delay="7000"/>
                            </p:stCondLst>
                            <p:childTnLst>
                              <p:par>
                                <p:cTn id="48" presetID="16" presetClass="emph" presetSubtype="0" repeatCount="indefinite" fill="hold" grpId="0" nodeType="afterEffect">
                                  <p:stCondLst>
                                    <p:cond delay="0"/>
                                  </p:stCondLst>
                                  <p:iterate type="lt">
                                    <p:tmPct val="4000"/>
                                  </p:iterate>
                                  <p:childTnLst>
                                    <p:set>
                                      <p:cBhvr override="childStyle">
                                        <p:cTn id="49" dur="2000" fill="hold"/>
                                        <p:tgtEl>
                                          <p:spTgt spid="25"/>
                                        </p:tgtEl>
                                        <p:attrNameLst>
                                          <p:attrName>style.color</p:attrName>
                                        </p:attrNameLst>
                                      </p:cBhvr>
                                      <p:to>
                                        <p:clrVal>
                                          <a:schemeClr val="accent2"/>
                                        </p:clrVal>
                                      </p:to>
                                    </p:set>
                                    <p:set>
                                      <p:cBhvr>
                                        <p:cTn id="50" dur="2000" fill="hold"/>
                                        <p:tgtEl>
                                          <p:spTgt spid="25"/>
                                        </p:tgtEl>
                                        <p:attrNameLst>
                                          <p:attrName>fillcolor</p:attrName>
                                        </p:attrNameLst>
                                      </p:cBhvr>
                                      <p:to>
                                        <p:clrVal>
                                          <a:schemeClr val="accent2"/>
                                        </p:clrVal>
                                      </p:to>
                                    </p:set>
                                    <p:set>
                                      <p:cBhvr>
                                        <p:cTn id="51" dur="20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84408"/>
            <a:ext cx="11247784" cy="1129697"/>
          </a:xfrm>
        </p:spPr>
        <p:txBody>
          <a:bodyPr>
            <a:normAutofit/>
          </a:bodyPr>
          <a:lstStyle/>
          <a:p>
            <a:pPr algn="ctr"/>
            <a:r>
              <a:rPr lang="en-GB" sz="4400" b="1" dirty="0">
                <a:solidFill>
                  <a:srgbClr val="00B050"/>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rgbClr val="00B050"/>
              </a:solidFill>
            </a:endParaRPr>
          </a:p>
        </p:txBody>
      </p:sp>
      <p:pic>
        <p:nvPicPr>
          <p:cNvPr id="5" name="Imagine 4">
            <a:extLst>
              <a:ext uri="{FF2B5EF4-FFF2-40B4-BE49-F238E27FC236}">
                <a16:creationId xmlns:a16="http://schemas.microsoft.com/office/drawing/2014/main" id="{72C752FD-0526-0DF7-7B60-90AA2A2FE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172" y="2647912"/>
            <a:ext cx="5240110" cy="3703649"/>
          </a:xfrm>
          <a:prstGeom prst="rect">
            <a:avLst/>
          </a:prstGeom>
        </p:spPr>
      </p:pic>
      <p:pic>
        <p:nvPicPr>
          <p:cNvPr id="9" name="Imagine 8">
            <a:extLst>
              <a:ext uri="{FF2B5EF4-FFF2-40B4-BE49-F238E27FC236}">
                <a16:creationId xmlns:a16="http://schemas.microsoft.com/office/drawing/2014/main" id="{20EA230C-5D97-3201-834C-72308C0B1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012" y="2642867"/>
            <a:ext cx="5247250" cy="3708695"/>
          </a:xfrm>
          <a:prstGeom prst="rect">
            <a:avLst/>
          </a:prstGeom>
        </p:spPr>
      </p:pic>
      <p:sp>
        <p:nvSpPr>
          <p:cNvPr id="10" name="CasetăText 9">
            <a:extLst>
              <a:ext uri="{FF2B5EF4-FFF2-40B4-BE49-F238E27FC236}">
                <a16:creationId xmlns:a16="http://schemas.microsoft.com/office/drawing/2014/main" id="{3C5C05D6-27E5-C8FB-82EE-7446E8FBD852}"/>
              </a:ext>
            </a:extLst>
          </p:cNvPr>
          <p:cNvSpPr txBox="1"/>
          <p:nvPr/>
        </p:nvSpPr>
        <p:spPr>
          <a:xfrm>
            <a:off x="429172" y="1148050"/>
            <a:ext cx="11502274" cy="1477328"/>
          </a:xfrm>
          <a:prstGeom prst="rect">
            <a:avLst/>
          </a:prstGeom>
          <a:noFill/>
        </p:spPr>
        <p:txBody>
          <a:bodyPr wrap="square" rtlCol="0">
            <a:spAutoFit/>
          </a:bodyPr>
          <a:lstStyle/>
          <a:p>
            <a:pPr algn="just"/>
            <a:r>
              <a:rPr lang="ro-RO"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increase in tourist traffic and accommodation capacity has led the inhabitants of Albac to seriously concern themselves with preservation, so as not to compromise the resources intended for future generations. Funds have been allocated or even accessed to support waste collection, at every house or parking space,</a:t>
            </a:r>
            <a:r>
              <a:rPr lang="ro-RO"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 selective. Programs and partnerships have been developed, courses have been organized and a waste collection infrastructure has been built...</a:t>
            </a:r>
            <a:endParaRPr lang="ro-RO"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4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6" presetClass="emph" presetSubtype="0" fill="hold" nodeType="afterEffect">
                                  <p:stCondLst>
                                    <p:cond delay="500"/>
                                  </p:stCondLst>
                                  <p:iterate type="lt">
                                    <p:tmPct val="4000"/>
                                  </p:iterate>
                                  <p:childTnLst>
                                    <p:set>
                                      <p:cBhvr override="childStyle">
                                        <p:cTn id="12" dur="1000" fill="hold"/>
                                        <p:tgtEl>
                                          <p:spTgt spid="10">
                                            <p:txEl>
                                              <p:pRg st="0" end="0"/>
                                            </p:txEl>
                                          </p:spTgt>
                                        </p:tgtEl>
                                        <p:attrNameLst>
                                          <p:attrName>style.color</p:attrName>
                                        </p:attrNameLst>
                                      </p:cBhvr>
                                      <p:to>
                                        <p:clrVal>
                                          <a:schemeClr val="accent2"/>
                                        </p:clrVal>
                                      </p:to>
                                    </p:set>
                                    <p:set>
                                      <p:cBhvr>
                                        <p:cTn id="13" dur="1000" fill="hold"/>
                                        <p:tgtEl>
                                          <p:spTgt spid="10">
                                            <p:txEl>
                                              <p:pRg st="0" end="0"/>
                                            </p:txEl>
                                          </p:spTgt>
                                        </p:tgtEl>
                                        <p:attrNameLst>
                                          <p:attrName>fillcolor</p:attrName>
                                        </p:attrNameLst>
                                      </p:cBhvr>
                                      <p:to>
                                        <p:clrVal>
                                          <a:schemeClr val="accent2"/>
                                        </p:clrVal>
                                      </p:to>
                                    </p:set>
                                    <p:set>
                                      <p:cBhvr>
                                        <p:cTn id="14" dur="10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20" ma:contentTypeDescription="Create a new document." ma:contentTypeScope="" ma:versionID="28c46b02908862f83f955b136804f722">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2e54018f07d3dde2b85f2a4b8ef21484"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B5E2FD-E387-48AA-BA97-363CCE50F584}">
  <ds:schemaRefs>
    <ds:schemaRef ds:uri="http://schemas.microsoft.com/sharepoint/v3/contenttype/forms"/>
  </ds:schemaRefs>
</ds:datastoreItem>
</file>

<file path=customXml/itemProps2.xml><?xml version="1.0" encoding="utf-8"?>
<ds:datastoreItem xmlns:ds="http://schemas.openxmlformats.org/officeDocument/2006/customXml" ds:itemID="{6F4E2BA0-8741-40AC-9707-BE1B3FE43ECA}">
  <ds:schemaRefs>
    <ds:schemaRef ds:uri="6c4cdef0-01c3-459d-9594-ba3879ca2a7d"/>
    <ds:schemaRef ds:uri="http://purl.org/dc/terms/"/>
    <ds:schemaRef ds:uri="66b4956e-bafa-45cb-a467-afbd5bf2207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FB2C460-5EB9-496D-BF8F-350E1C2630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4956e-bafa-45cb-a467-afbd5bf22071"/>
    <ds:schemaRef ds:uri="6c4cdef0-01c3-459d-9594-ba3879ca2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4160</TotalTime>
  <Words>874</Words>
  <Application>Microsoft Office PowerPoint</Application>
  <PresentationFormat>Ecran lat</PresentationFormat>
  <Paragraphs>77</Paragraphs>
  <Slides>12</Slides>
  <Notes>0</Notes>
  <HiddenSlides>0</HiddenSlides>
  <MMClips>1</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12</vt:i4>
      </vt:variant>
    </vt:vector>
  </HeadingPairs>
  <TitlesOfParts>
    <vt:vector size="19" baseType="lpstr">
      <vt:lpstr>Arial</vt:lpstr>
      <vt:lpstr>Bradley Hand ITC</vt:lpstr>
      <vt:lpstr>Calibri</vt:lpstr>
      <vt:lpstr>Calibri Light</vt:lpstr>
      <vt:lpstr>Gabriola</vt:lpstr>
      <vt:lpstr>Gill Sans Nova</vt:lpstr>
      <vt:lpstr>Office Theme</vt:lpstr>
      <vt:lpstr>Albac Village,  Romania</vt:lpstr>
      <vt:lpstr>Where is the village Albac located in Romania</vt:lpstr>
      <vt:lpstr>Getting to know about the Albac  village </vt:lpstr>
      <vt:lpstr>The most innovative initiative developed in Albac Village for tourism </vt:lpstr>
      <vt:lpstr>Cultural Resources and Conservation</vt:lpstr>
      <vt:lpstr>Natural Resources </vt:lpstr>
      <vt:lpstr>Sustainable use of natural resources </vt:lpstr>
      <vt:lpstr>Promotion of Cultural Resources</vt:lpstr>
      <vt:lpstr>Economic Sustainability</vt:lpstr>
      <vt:lpstr>Tourism Development and Value Chain Integration</vt:lpstr>
      <vt:lpstr>Health, Safety and Security</vt:lpstr>
      <vt:lpstr>Albac Village,  Romania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Alba ANTREC</cp:lastModifiedBy>
  <cp:revision>299</cp:revision>
  <dcterms:created xsi:type="dcterms:W3CDTF">2022-03-08T16:58:36Z</dcterms:created>
  <dcterms:modified xsi:type="dcterms:W3CDTF">2025-04-03T19:22:38Z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